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/>
        <a:ea typeface="굴림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/>
        <a:ea typeface="굴림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/>
        <a:ea typeface="굴림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/>
        <a:ea typeface="굴림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/>
        <a:ea typeface="굴림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0931" autoAdjust="0"/>
    <p:restoredTop sz="94851" autoAdjust="0"/>
  </p:normalViewPr>
  <p:slideViewPr>
    <p:cSldViewPr>
      <p:cViewPr>
        <p:scale>
          <a:sx n="80" d="100"/>
          <a:sy n="80" d="100"/>
        </p:scale>
        <p:origin x="-2022" y="-558"/>
      </p:cViewPr>
      <p:guideLst>
        <p:guide orient="horz" pos="2159"/>
        <p:guide pos="287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09"/>
        <p:guide pos="2140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/>
                <a:ea typeface="굴림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/>
                <a:ea typeface="굴림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/>
                <a:ea typeface="굴림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15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6.png"  /><Relationship Id="rId4" Type="http://schemas.openxmlformats.org/officeDocument/2006/relationships/image" Target="../media/image15.png"  /><Relationship Id="rId5" Type="http://schemas.openxmlformats.org/officeDocument/2006/relationships/image" Target="../media/image7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23.png"  /><Relationship Id="rId8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0.png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.png"  /><Relationship Id="rId11" Type="http://schemas.openxmlformats.org/officeDocument/2006/relationships/image" Target="../media/image8.png"  /><Relationship Id="rId12" Type="http://schemas.openxmlformats.org/officeDocument/2006/relationships/image" Target="../media/image10.png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6.png"  /><Relationship Id="rId5" Type="http://schemas.openxmlformats.org/officeDocument/2006/relationships/image" Target="../media/image10.png"  /><Relationship Id="rId6" Type="http://schemas.openxmlformats.org/officeDocument/2006/relationships/image" Target="../media/image4.png"  /><Relationship Id="rId7" Type="http://schemas.openxmlformats.org/officeDocument/2006/relationships/image" Target="../media/image9.png"  /><Relationship Id="rId8" Type="http://schemas.openxmlformats.org/officeDocument/2006/relationships/image" Target="../media/image8.png"  /><Relationship Id="rId9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13.png"  /><Relationship Id="rId4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6.png"  /><Relationship Id="rId4" Type="http://schemas.openxmlformats.org/officeDocument/2006/relationships/image" Target="../media/image9.png"  /><Relationship Id="rId5" Type="http://schemas.openxmlformats.org/officeDocument/2006/relationships/image" Target="../media/image7.png"  /><Relationship Id="rId6" Type="http://schemas.openxmlformats.org/officeDocument/2006/relationships/image" Target="../media/image15.png"  /><Relationship Id="rId7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9.png"  /><Relationship Id="rId4" Type="http://schemas.openxmlformats.org/officeDocument/2006/relationships/image" Target="../media/image7.png"  /><Relationship Id="rId5" Type="http://schemas.openxmlformats.org/officeDocument/2006/relationships/image" Target="../media/image15.png"  /><Relationship Id="rId6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64702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2022.02.22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146015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24526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05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방학 계획표 만들고 내 방 완성하기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85DD63D-C77C-4442-8FB5-7165AA00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94012"/>
            <a:ext cx="6877050" cy="27432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누르면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예시 답안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예시 답안은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7_4_03.html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app\resource\contents\lesson07\ops\7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 46"/>
          <p:cNvSpPr/>
          <p:nvPr/>
        </p:nvSpPr>
        <p:spPr>
          <a:xfrm>
            <a:off x="6539147" y="522699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방학 계획표를 만들어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8">
            <a:extLst>
              <a:ext uri="{FF2B5EF4-FFF2-40B4-BE49-F238E27FC236}">
                <a16:creationId xmlns="" xmlns:a16="http://schemas.microsoft.com/office/drawing/2014/main" id="{2136FF0E-7777-48BA-B34F-4F65F814F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43">
            <a:extLst>
              <a:ext uri="{FF2B5EF4-FFF2-40B4-BE49-F238E27FC236}">
                <a16:creationId xmlns="" xmlns:a16="http://schemas.microsoft.com/office/drawing/2014/main" id="{8338D7B2-1135-4181-ADAF-64624B510DC4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방학 동안의 일과를 생각해 보고 방학 계획표를 만들어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2">
            <a:extLst>
              <a:ext uri="{FF2B5EF4-FFF2-40B4-BE49-F238E27FC236}">
                <a16:creationId xmlns="" xmlns:a16="http://schemas.microsoft.com/office/drawing/2014/main" id="{C2EC2CB7-79BD-4FE1-9710-E7ACE569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1">
            <a:extLst>
              <a:ext uri="{FF2B5EF4-FFF2-40B4-BE49-F238E27FC236}">
                <a16:creationId xmlns="" xmlns:a16="http://schemas.microsoft.com/office/drawing/2014/main" id="{B311C806-F2A1-4CDF-9596-FB8B7562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="" xmlns:a16="http://schemas.microsoft.com/office/drawing/2014/main" id="{A0B93F7D-DB87-4824-AF21-C92C82647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88E11F2B-7C07-4551-860A-C3B266E55439}"/>
              </a:ext>
            </a:extLst>
          </p:cNvPr>
          <p:cNvGrpSpPr/>
          <p:nvPr/>
        </p:nvGrpSpPr>
        <p:grpSpPr>
          <a:xfrm>
            <a:off x="3239852" y="1008083"/>
            <a:ext cx="1192876" cy="379283"/>
            <a:chOff x="3712108" y="1008083"/>
            <a:chExt cx="1192876" cy="379283"/>
          </a:xfrm>
        </p:grpSpPr>
        <p:pic>
          <p:nvPicPr>
            <p:cNvPr id="36" name="Picture 38">
              <a:extLst>
                <a:ext uri="{FF2B5EF4-FFF2-40B4-BE49-F238E27FC236}">
                  <a16:creationId xmlns="" xmlns:a16="http://schemas.microsoft.com/office/drawing/2014/main" id="{928A3365-D365-434F-AD0A-BF70D54C8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102066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3522E103-F48A-4BCD-A004-80B089E2CBC9}"/>
                </a:ext>
              </a:extLst>
            </p:cNvPr>
            <p:cNvSpPr txBox="1"/>
            <p:nvPr/>
          </p:nvSpPr>
          <p:spPr>
            <a:xfrm>
              <a:off x="3712108" y="1094547"/>
              <a:ext cx="11928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43C76D-16E4-41BD-AF53-31D1419FE9F4}"/>
              </a:ext>
            </a:extLst>
          </p:cNvPr>
          <p:cNvSpPr/>
          <p:nvPr/>
        </p:nvSpPr>
        <p:spPr>
          <a:xfrm>
            <a:off x="2739941" y="2792215"/>
            <a:ext cx="664688" cy="7560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4398EBC3-9740-436D-A7E2-6B98D035D01D}"/>
              </a:ext>
            </a:extLst>
          </p:cNvPr>
          <p:cNvSpPr/>
          <p:nvPr/>
        </p:nvSpPr>
        <p:spPr>
          <a:xfrm>
            <a:off x="3239852" y="33174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03752EDF-0EDA-490D-AF83-CAD690804806}"/>
              </a:ext>
            </a:extLst>
          </p:cNvPr>
          <p:cNvSpPr/>
          <p:nvPr/>
        </p:nvSpPr>
        <p:spPr>
          <a:xfrm>
            <a:off x="6242609" y="10416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AEDBFB38-0F79-4C18-A514-684DD3B8C991}"/>
              </a:ext>
            </a:extLst>
          </p:cNvPr>
          <p:cNvSpPr/>
          <p:nvPr/>
        </p:nvSpPr>
        <p:spPr>
          <a:xfrm>
            <a:off x="6343322" y="139879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EC936BC5-51A9-4F60-BDC0-E2BC0A52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870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B2924902-0842-4C2A-A04B-858DFCD9D0D5}"/>
              </a:ext>
            </a:extLst>
          </p:cNvPr>
          <p:cNvSpPr/>
          <p:nvPr/>
        </p:nvSpPr>
        <p:spPr>
          <a:xfrm>
            <a:off x="5792609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DD690A37-B670-44B0-8412-6DAD4B8BE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632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76F50B96-3D46-488D-93DD-DE9A38F94036}"/>
              </a:ext>
            </a:extLst>
          </p:cNvPr>
          <p:cNvSpPr/>
          <p:nvPr/>
        </p:nvSpPr>
        <p:spPr>
          <a:xfrm>
            <a:off x="5243896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5FE2707B-5388-4153-A32C-D19B8EBE1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444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6748A23-39DE-4BBD-B5DE-B5FF9FD85995}"/>
              </a:ext>
            </a:extLst>
          </p:cNvPr>
          <p:cNvSpPr txBox="1"/>
          <p:nvPr/>
        </p:nvSpPr>
        <p:spPr>
          <a:xfrm>
            <a:off x="3619390" y="3342779"/>
            <a:ext cx="30350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일과를 방학 계획표로</a:t>
            </a:r>
          </a:p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만들고 꾸밉니다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43B6C897-F263-421B-922A-1B838E25481C}"/>
              </a:ext>
            </a:extLst>
          </p:cNvPr>
          <p:cNvSpPr/>
          <p:nvPr/>
        </p:nvSpPr>
        <p:spPr>
          <a:xfrm>
            <a:off x="192745" y="26729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Picture 7">
            <a:extLst>
              <a:ext uri="{FF2B5EF4-FFF2-40B4-BE49-F238E27FC236}">
                <a16:creationId xmlns="" xmlns:a16="http://schemas.microsoft.com/office/drawing/2014/main" id="{BDD5E1C9-2921-4732-ADE1-D65A6A9A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17" y="3537012"/>
            <a:ext cx="374712" cy="36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>
            <a:extLst>
              <a:ext uri="{FF2B5EF4-FFF2-40B4-BE49-F238E27FC236}">
                <a16:creationId xmlns="" xmlns:a16="http://schemas.microsoft.com/office/drawing/2014/main" id="{D4DB1830-0AED-4983-B4F9-02C23703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418" y="353701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오른쪽 화살표 53">
            <a:extLst>
              <a:ext uri="{FF2B5EF4-FFF2-40B4-BE49-F238E27FC236}">
                <a16:creationId xmlns="" xmlns:a16="http://schemas.microsoft.com/office/drawing/2014/main" id="{A9C31C9C-C858-44A5-AA58-6D762AC3777A}"/>
              </a:ext>
            </a:extLst>
          </p:cNvPr>
          <p:cNvSpPr/>
          <p:nvPr/>
        </p:nvSpPr>
        <p:spPr>
          <a:xfrm>
            <a:off x="7872666" y="3670377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86011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7_4_1_02.png / 7_4_1_03.png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4F5D0A48-7DB9-4503-9AEB-05EF9E4DE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491" y="4032041"/>
            <a:ext cx="2184789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9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0517609-DABA-4D92-B2E5-45317D2A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8" y="2647732"/>
            <a:ext cx="6870023" cy="243745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9978D35F-B11E-4DB4-B983-71D706D703E5}"/>
              </a:ext>
            </a:extLst>
          </p:cNvPr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나만의 방을 완성해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36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위치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전자저작물과 동일하게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7_4_04.html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app\resource\contents\lesson07\ops\7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EC7648EC-72A9-4CA4-B1EB-F70F0A389ED4}"/>
              </a:ext>
            </a:extLst>
          </p:cNvPr>
          <p:cNvSpPr/>
          <p:nvPr/>
        </p:nvSpPr>
        <p:spPr>
          <a:xfrm>
            <a:off x="6612294" y="52662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="" xmlns:a16="http://schemas.microsoft.com/office/drawing/2014/main" id="{B8CAE7FA-BAFE-4138-BF34-A8009F01E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B30CD14A-C7F0-413E-9913-FE469C166989}"/>
              </a:ext>
            </a:extLst>
          </p:cNvPr>
          <p:cNvSpPr/>
          <p:nvPr/>
        </p:nvSpPr>
        <p:spPr>
          <a:xfrm>
            <a:off x="4139952" y="13727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D970E714-AA12-42FD-8E98-AAADD0526860}"/>
              </a:ext>
            </a:extLst>
          </p:cNvPr>
          <p:cNvSpPr/>
          <p:nvPr/>
        </p:nvSpPr>
        <p:spPr>
          <a:xfrm>
            <a:off x="3488024" y="27520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21">
            <a:extLst>
              <a:ext uri="{FF2B5EF4-FFF2-40B4-BE49-F238E27FC236}">
                <a16:creationId xmlns="" xmlns:a16="http://schemas.microsoft.com/office/drawing/2014/main" id="{5A6A7B12-A6BB-4203-A848-D26946FE3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="" xmlns:a16="http://schemas.microsoft.com/office/drawing/2014/main" id="{4173D3D8-67AD-46F4-BD4E-27C403000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A351128A-E0E3-43B2-936B-B32BE0C3A8F5}"/>
              </a:ext>
            </a:extLst>
          </p:cNvPr>
          <p:cNvGrpSpPr/>
          <p:nvPr/>
        </p:nvGrpSpPr>
        <p:grpSpPr>
          <a:xfrm>
            <a:off x="3069685" y="1008083"/>
            <a:ext cx="1973510" cy="379283"/>
            <a:chOff x="3757965" y="1008083"/>
            <a:chExt cx="1973510" cy="379283"/>
          </a:xfrm>
        </p:grpSpPr>
        <p:pic>
          <p:nvPicPr>
            <p:cNvPr id="45" name="Picture 38">
              <a:extLst>
                <a:ext uri="{FF2B5EF4-FFF2-40B4-BE49-F238E27FC236}">
                  <a16:creationId xmlns="" xmlns:a16="http://schemas.microsoft.com/office/drawing/2014/main" id="{49549B5A-3CF0-4AF8-9655-7E3732681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5" y="1008083"/>
              <a:ext cx="1973509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26FBD134-A3FB-42CA-94CD-C89E1D0F2E03}"/>
                </a:ext>
              </a:extLst>
            </p:cNvPr>
            <p:cNvSpPr txBox="1"/>
            <p:nvPr/>
          </p:nvSpPr>
          <p:spPr>
            <a:xfrm>
              <a:off x="3871107" y="1094547"/>
              <a:ext cx="1860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185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51" name="TextBox 43">
            <a:extLst>
              <a:ext uri="{FF2B5EF4-FFF2-40B4-BE49-F238E27FC236}">
                <a16:creationId xmlns="" xmlns:a16="http://schemas.microsoft.com/office/drawing/2014/main" id="{84DA1278-22E2-44D5-A0D3-DE9C73924685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방 모형을 만들어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="" xmlns:a16="http://schemas.microsoft.com/office/drawing/2014/main" id="{D6B63C91-8DCF-46CB-8045-D6EA446B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928932C-2DC4-4DF1-9721-423A3FC7A276}"/>
              </a:ext>
            </a:extLst>
          </p:cNvPr>
          <p:cNvSpPr txBox="1"/>
          <p:nvPr/>
        </p:nvSpPr>
        <p:spPr>
          <a:xfrm>
            <a:off x="3625184" y="3159941"/>
            <a:ext cx="30350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접는 선을 따라 방 모형을</a:t>
            </a:r>
          </a:p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접고 빗금 친 곳에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풀칠하여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방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모형을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만듭니다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ABF597A-644A-4F89-83A0-11AAF58A9EF4}"/>
              </a:ext>
            </a:extLst>
          </p:cNvPr>
          <p:cNvSpPr/>
          <p:nvPr/>
        </p:nvSpPr>
        <p:spPr>
          <a:xfrm>
            <a:off x="3118821" y="2855294"/>
            <a:ext cx="459144" cy="4430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F13609B6-F1F1-499C-BC51-61D9BBFE5645}"/>
              </a:ext>
            </a:extLst>
          </p:cNvPr>
          <p:cNvSpPr/>
          <p:nvPr/>
        </p:nvSpPr>
        <p:spPr>
          <a:xfrm>
            <a:off x="124240" y="27092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7">
            <a:extLst>
              <a:ext uri="{FF2B5EF4-FFF2-40B4-BE49-F238E27FC236}">
                <a16:creationId xmlns="" xmlns:a16="http://schemas.microsoft.com/office/drawing/2014/main" id="{CDF5AA1B-489F-4C41-A69C-4FCBBE40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17" y="4579839"/>
            <a:ext cx="374712" cy="36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="" xmlns:a16="http://schemas.microsoft.com/office/drawing/2014/main" id="{45C54932-1BD4-4148-80A8-6E7CC26E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418" y="457983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오른쪽 화살표 53">
            <a:extLst>
              <a:ext uri="{FF2B5EF4-FFF2-40B4-BE49-F238E27FC236}">
                <a16:creationId xmlns="" xmlns:a16="http://schemas.microsoft.com/office/drawing/2014/main" id="{8D56EC28-443E-4D02-AB12-F1C480A597F3}"/>
              </a:ext>
            </a:extLst>
          </p:cNvPr>
          <p:cNvSpPr/>
          <p:nvPr/>
        </p:nvSpPr>
        <p:spPr>
          <a:xfrm>
            <a:off x="7872666" y="4713204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8901786D-A434-490F-B3D4-3DD903DE67AD}"/>
              </a:ext>
            </a:extLst>
          </p:cNvPr>
          <p:cNvSpPr/>
          <p:nvPr/>
        </p:nvSpPr>
        <p:spPr>
          <a:xfrm>
            <a:off x="6359520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398FF591-7DD3-4DD9-B8D6-C652F3CEB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543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E3BAC736-1202-4732-B183-6E4D1EBF31A9}"/>
              </a:ext>
            </a:extLst>
          </p:cNvPr>
          <p:cNvSpPr/>
          <p:nvPr/>
        </p:nvSpPr>
        <p:spPr>
          <a:xfrm>
            <a:off x="5810807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9AA1ED5A-5927-41FC-88A3-BA21BAE23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355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098" y="2643063"/>
            <a:ext cx="2045927" cy="641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81448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7_4_2_01.png / 7_4_2_1_answer.png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5" name="Picture 2">
            <a:extLst>
              <a:ext uri="{FF2B5EF4-FFF2-40B4-BE49-F238E27FC236}">
                <a16:creationId xmlns="" xmlns:a16="http://schemas.microsoft.com/office/drawing/2014/main" id="{45C54932-1BD4-4148-80A8-6E7CC26E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49" y="291482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A97C679-B760-4F1D-9D86-D7863773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48" y="2368404"/>
            <a:ext cx="5145420" cy="317596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9978D35F-B11E-4DB4-B983-71D706D703E5}"/>
              </a:ext>
            </a:extLst>
          </p:cNvPr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나만의 방을 완성해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132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위치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소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전자저작물과 동일하게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7_4_04.html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\app\resource\contents\lesson07\ops\7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대체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EC7648EC-72A9-4CA4-B1EB-F70F0A389ED4}"/>
              </a:ext>
            </a:extLst>
          </p:cNvPr>
          <p:cNvSpPr/>
          <p:nvPr/>
        </p:nvSpPr>
        <p:spPr>
          <a:xfrm>
            <a:off x="6395524" y="52662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="" xmlns:a16="http://schemas.microsoft.com/office/drawing/2014/main" id="{B8CAE7FA-BAFE-4138-BF34-A8009F01E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D970E714-AA12-42FD-8E98-AAADD0526860}"/>
              </a:ext>
            </a:extLst>
          </p:cNvPr>
          <p:cNvSpPr/>
          <p:nvPr/>
        </p:nvSpPr>
        <p:spPr>
          <a:xfrm>
            <a:off x="2611355" y="35370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21">
            <a:extLst>
              <a:ext uri="{FF2B5EF4-FFF2-40B4-BE49-F238E27FC236}">
                <a16:creationId xmlns="" xmlns:a16="http://schemas.microsoft.com/office/drawing/2014/main" id="{5A6A7B12-A6BB-4203-A848-D26946FE3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="" xmlns:a16="http://schemas.microsoft.com/office/drawing/2014/main" id="{4173D3D8-67AD-46F4-BD4E-27C403000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sp>
        <p:nvSpPr>
          <p:cNvPr id="51" name="TextBox 43">
            <a:extLst>
              <a:ext uri="{FF2B5EF4-FFF2-40B4-BE49-F238E27FC236}">
                <a16:creationId xmlns="" xmlns:a16="http://schemas.microsoft.com/office/drawing/2014/main" id="{84DA1278-22E2-44D5-A0D3-DE9C73924685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나만의 방으로 더 꾸며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="" xmlns:a16="http://schemas.microsoft.com/office/drawing/2014/main" id="{D6B63C91-8DCF-46CB-8045-D6EA446B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ABF597A-644A-4F89-83A0-11AAF58A9EF4}"/>
              </a:ext>
            </a:extLst>
          </p:cNvPr>
          <p:cNvSpPr/>
          <p:nvPr/>
        </p:nvSpPr>
        <p:spPr>
          <a:xfrm>
            <a:off x="2242152" y="3640228"/>
            <a:ext cx="459144" cy="4430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F13609B6-F1F1-499C-BC51-61D9BBFE5645}"/>
              </a:ext>
            </a:extLst>
          </p:cNvPr>
          <p:cNvSpPr/>
          <p:nvPr/>
        </p:nvSpPr>
        <p:spPr>
          <a:xfrm>
            <a:off x="2015332" y="26076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38189" y="5363705"/>
            <a:ext cx="1251889" cy="361329"/>
            <a:chOff x="7412145" y="4005064"/>
            <a:chExt cx="1251889" cy="361329"/>
          </a:xfrm>
        </p:grpSpPr>
        <p:pic>
          <p:nvPicPr>
            <p:cNvPr id="61" name="Picture 7">
              <a:extLst>
                <a:ext uri="{FF2B5EF4-FFF2-40B4-BE49-F238E27FC236}">
                  <a16:creationId xmlns="" xmlns:a16="http://schemas.microsoft.com/office/drawing/2014/main" id="{CDF5AA1B-489F-4C41-A69C-4FCBBE40B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2145" y="4005064"/>
              <a:ext cx="374712" cy="361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="" xmlns:a16="http://schemas.microsoft.com/office/drawing/2014/main" id="{45C54932-1BD4-4148-80A8-6E7CC26EA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746" y="4005064"/>
              <a:ext cx="239288" cy="324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오른쪽 화살표 53">
              <a:extLst>
                <a:ext uri="{FF2B5EF4-FFF2-40B4-BE49-F238E27FC236}">
                  <a16:creationId xmlns="" xmlns:a16="http://schemas.microsoft.com/office/drawing/2014/main" id="{8D56EC28-443E-4D02-AB12-F1C480A597F3}"/>
                </a:ext>
              </a:extLst>
            </p:cNvPr>
            <p:cNvSpPr/>
            <p:nvPr/>
          </p:nvSpPr>
          <p:spPr>
            <a:xfrm>
              <a:off x="7888994" y="4138429"/>
              <a:ext cx="384633" cy="162018"/>
            </a:xfrm>
            <a:prstGeom prst="rightArrow">
              <a:avLst/>
            </a:prstGeom>
            <a:solidFill>
              <a:srgbClr val="FFFF00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1A967602-8DD2-46B8-8F21-532BD0C71B39}"/>
              </a:ext>
            </a:extLst>
          </p:cNvPr>
          <p:cNvSpPr/>
          <p:nvPr/>
        </p:nvSpPr>
        <p:spPr>
          <a:xfrm>
            <a:off x="6395524" y="1397918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C53A5F5-F5C5-4989-AE72-2C5686457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3547" y="1340768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FB26E71F-C4E9-4C7C-9F45-AFAC28E754FD}"/>
              </a:ext>
            </a:extLst>
          </p:cNvPr>
          <p:cNvSpPr/>
          <p:nvPr/>
        </p:nvSpPr>
        <p:spPr>
          <a:xfrm>
            <a:off x="5846811" y="139912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20970E9-AF13-47CC-94B3-A33CBC9C8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295" y="134876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CACE731F-6877-4D8F-840D-EE8E0EA1D69C}"/>
              </a:ext>
            </a:extLst>
          </p:cNvPr>
          <p:cNvSpPr/>
          <p:nvPr/>
        </p:nvSpPr>
        <p:spPr>
          <a:xfrm>
            <a:off x="2259356" y="2418823"/>
            <a:ext cx="3763216" cy="1066518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928932C-2DC4-4DF1-9721-423A3FC7A276}"/>
              </a:ext>
            </a:extLst>
          </p:cNvPr>
          <p:cNvSpPr txBox="1"/>
          <p:nvPr/>
        </p:nvSpPr>
        <p:spPr>
          <a:xfrm>
            <a:off x="2566188" y="2492896"/>
            <a:ext cx="30350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내 방에 더 놓고 싶은 것들로</a:t>
            </a:r>
          </a:p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자유롭게 꾸며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15" y="2636861"/>
            <a:ext cx="2333158" cy="138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45C54932-1BD4-4148-80A8-6E7CC26E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58" y="369975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058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7_4_2_02.png / 7_4_2_2_answer.png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A351128A-E0E3-43B2-936B-B32BE0C3A8F5}"/>
              </a:ext>
            </a:extLst>
          </p:cNvPr>
          <p:cNvGrpSpPr/>
          <p:nvPr/>
        </p:nvGrpSpPr>
        <p:grpSpPr>
          <a:xfrm>
            <a:off x="3069685" y="1008083"/>
            <a:ext cx="1973510" cy="379283"/>
            <a:chOff x="3757965" y="1008083"/>
            <a:chExt cx="1973510" cy="379283"/>
          </a:xfrm>
        </p:grpSpPr>
        <p:pic>
          <p:nvPicPr>
            <p:cNvPr id="45" name="Picture 38">
              <a:extLst>
                <a:ext uri="{FF2B5EF4-FFF2-40B4-BE49-F238E27FC236}">
                  <a16:creationId xmlns="" xmlns:a16="http://schemas.microsoft.com/office/drawing/2014/main" id="{49549B5A-3CF0-4AF8-9655-7E3732681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5" y="1008083"/>
              <a:ext cx="1973509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26FBD134-A3FB-42CA-94CD-C89E1D0F2E03}"/>
                </a:ext>
              </a:extLst>
            </p:cNvPr>
            <p:cNvSpPr txBox="1"/>
            <p:nvPr/>
          </p:nvSpPr>
          <p:spPr>
            <a:xfrm>
              <a:off x="3871107" y="1094547"/>
              <a:ext cx="1860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185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B30CD14A-C7F0-413E-9913-FE469C166989}"/>
              </a:ext>
            </a:extLst>
          </p:cNvPr>
          <p:cNvSpPr/>
          <p:nvPr/>
        </p:nvSpPr>
        <p:spPr>
          <a:xfrm>
            <a:off x="4990331" y="9255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037157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3555" y="1662218"/>
            <a:ext cx="6245475" cy="391136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Grid>
                <a:gridCol w="2016125"/>
              </a:tblGrid>
              <a:tr h="189064">
                <a:tc>
                  <a:txBody>
                    <a:bodyPr vert="horz" lIns="53929" tIns="25167" rIns="53929" bIns="25167" anchor="ctr" anchorCtr="0"/>
                    <a:p>
                      <a:pPr marL="0" marR="0" lvl="0" indent="0" algn="l" defTabSz="850900" rtl="0" eaLnBrk="1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0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>
          <a:xfrm>
            <a:off x="6984268" y="980728"/>
            <a:ext cx="2159732" cy="54136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176213" indent="-176213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176213" indent="-176213" algn="just">
              <a:defRPr/>
            </a:pPr>
            <a:endParaRPr lang="en-US" altLang="ko-KR" sz="1000">
              <a:latin typeface="맑은 고딕"/>
              <a:ea typeface="맑은 고딕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>
          <a:xfrm>
            <a:off x="6984268" y="980728"/>
            <a:ext cx="2159732" cy="38896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>
                <a:latin typeface="맑은 고딕"/>
                <a:ea typeface="맑은 고딕"/>
              </a:rPr>
              <a:t>정답 확인 버튼 없음</a:t>
            </a:r>
            <a:r>
              <a:rPr lang="en-US" altLang="ko-KR" sz="1000">
                <a:latin typeface="맑은 고딕"/>
                <a:ea typeface="맑은 고딕"/>
              </a:rPr>
              <a:t>.</a:t>
            </a:r>
            <a:endParaRPr lang="en-US" altLang="ko-KR" sz="1000">
              <a:latin typeface="맑은 고딕"/>
              <a:ea typeface="맑은 고딕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3-1	</a:t>
            </a:r>
            <a:endParaRPr lang="en-US" altLang="ko-KR" sz="900">
              <a:latin typeface="맑은 고딕"/>
              <a:ea typeface="맑은 고딕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800" b="0" spc="-150">
                <a:latin typeface="맑은 고딕"/>
                <a:ea typeface="맑은 고딕"/>
              </a:rPr>
              <a:t>완성한 방을 전시하고 친구들이 만든 방을 감상해 봅시다</a:t>
            </a:r>
            <a:r>
              <a:rPr lang="en-US" altLang="ko-KR" sz="1800" b="0" spc="-150">
                <a:latin typeface="맑은 고딕"/>
                <a:ea typeface="맑은 고딕"/>
              </a:rPr>
              <a:t>.</a:t>
            </a:r>
            <a:endParaRPr lang="en-US" altLang="ko-KR" sz="1800" b="0" spc="-150">
              <a:latin typeface="맑은 고딕"/>
              <a:ea typeface="맑은 고딕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7. </a:t>
            </a:r>
            <a:r>
              <a:rPr lang="ko-KR" altLang="en-US" sz="900">
                <a:latin typeface="맑은 고딕"/>
                <a:ea typeface="맑은 고딕"/>
              </a:rPr>
              <a:t>창의</a:t>
            </a:r>
            <a:r>
              <a:rPr lang="ko-KR" altLang="en-US" sz="900"/>
              <a:t>ㆍ융합 프로젝트</a:t>
            </a:r>
            <a:endParaRPr lang="ko-KR" altLang="en-US" sz="900">
              <a:latin typeface="맑은 고딕"/>
              <a:ea typeface="맑은 고딕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>
          <a:xfrm>
            <a:off x="7751762" y="115888"/>
            <a:ext cx="1392238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맑은 고딕"/>
                <a:ea typeface="맑은 고딕"/>
              </a:rPr>
              <a:t>suh_h_0301_07_0005</a:t>
            </a:r>
            <a:r>
              <a:rPr lang="en-US" altLang="ko-KR" sz="1000">
                <a:latin typeface="맑은 고딕"/>
                <a:ea typeface="맑은 고딕"/>
              </a:rPr>
              <a:t>_203_1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kumimoji="0" lang="en-US" altLang="ko-KR" sz="900">
                <a:latin typeface="맑은 고딕"/>
                <a:ea typeface="맑은 고딕"/>
              </a:rPr>
              <a:t>05 </a:t>
            </a:r>
            <a:r>
              <a:rPr kumimoji="0" lang="ko-KR" altLang="en-US" sz="900">
                <a:latin typeface="맑은 고딕"/>
                <a:ea typeface="맑은 고딕"/>
              </a:rPr>
              <a:t>방학 계획표 만들고 내 방 완성하기</a:t>
            </a:r>
            <a:endParaRPr kumimoji="0" lang="ko-KR" altLang="en-US" sz="900">
              <a:latin typeface="맑은 고딕"/>
              <a:ea typeface="맑은 고딕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612294" y="52662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#1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Grid>
                <a:gridCol w="858104"/>
                <a:gridCol w="5830760"/>
              </a:tblGrid>
              <a:tr h="282949">
                <a:tc>
                  <a:txBody>
                    <a:bodyPr vert="horz" lIns="72000" tIns="0" rIns="0" bIns="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72000" tIns="0" rIns="0" bIns="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7_4_3_01.png</a:t>
                      </a:r>
                      <a:endParaRPr kumimoji="0" lang="en-US" altLang="ko-KR" sz="10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한대희 수학 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3-1 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지도서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\app\resource\contents\lesson07\ops\7\images\7_4</a:t>
                      </a:r>
                      <a:endParaRPr kumimoji="0" lang="en-US" altLang="ko-KR" sz="10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124" name=""/>
          <p:cNvSpPr/>
          <p:nvPr/>
        </p:nvSpPr>
        <p:spPr>
          <a:xfrm>
            <a:off x="7452320" y="4977172"/>
            <a:ext cx="1116124" cy="11161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latin typeface="나눔바른고딕"/>
                <a:ea typeface="나눔바른고딕"/>
              </a:rPr>
              <a:t>완료</a:t>
            </a:r>
            <a:endParaRPr lang="ko-KR" altLang="en-US" sz="2000">
              <a:latin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612"/>
              </p:ext>
            </p:extLst>
          </p:nvPr>
        </p:nvGraphicFramePr>
        <p:xfrm>
          <a:off x="179388" y="654012"/>
          <a:ext cx="8774172" cy="313931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방학 계획표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방학 계획표 만들고 내 방 완성하기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방학 계획표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나만의 방 완성하기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완성한 방을 전시하고 친구들이 만든 방 감상하기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150" t="17030" r="16370" b="4300"/>
          <a:stretch>
            <a:fillRect/>
          </a:stretch>
        </p:blipFill>
        <p:spPr>
          <a:xfrm>
            <a:off x="71500" y="908720"/>
            <a:ext cx="6912768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Grid>
                <a:gridCol w="2016125"/>
              </a:tblGrid>
              <a:tr h="189064">
                <a:tc>
                  <a:txBody>
                    <a:bodyPr vert="horz" lIns="53929" tIns="25167" rIns="53929" bIns="25167" anchor="ctr" anchorCtr="0"/>
                    <a:p>
                      <a:pPr marL="0" marR="0" lvl="0" indent="0" algn="l" defTabSz="850900" rtl="0" eaLnBrk="1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0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>
          <a:xfrm>
            <a:off x="6984268" y="980728"/>
            <a:ext cx="2159732" cy="54136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176213" indent="-176213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176213" indent="-176213" algn="just">
              <a:defRPr/>
            </a:pPr>
            <a:endParaRPr lang="en-US" altLang="ko-KR" sz="1000">
              <a:latin typeface="맑은 고딕"/>
              <a:ea typeface="맑은 고딕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3-1	</a:t>
            </a:r>
            <a:endParaRPr lang="en-US" altLang="ko-KR" sz="900">
              <a:latin typeface="맑은 고딕"/>
              <a:ea typeface="맑은 고딕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/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Grid>
                <a:gridCol w="858104"/>
                <a:gridCol w="2722200"/>
              </a:tblGrid>
              <a:tr h="282949">
                <a:tc>
                  <a:txBody>
                    <a:bodyPr vert="horz" lIns="72000" tIns="0" rIns="0" bIns="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72000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1000">
                          <a:latin typeface="맑은 고딕"/>
                          <a:ea typeface="맑은 고딕"/>
                        </a:rPr>
                        <a:t>7_4_1_ani.mp4</a:t>
                      </a:r>
                      <a:endParaRPr lang="en-US" altLang="ko-KR" sz="1000">
                        <a:latin typeface="맑은 고딕"/>
                        <a:ea typeface="맑은 고딕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>
          <a:xfrm>
            <a:off x="6984268" y="980728"/>
            <a:ext cx="2159732" cy="187486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[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애니 </a:t>
            </a: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DVD </a:t>
            </a:r>
            <a:r>
              <a:rPr lang="ko-KR" altLang="en-US" sz="1000" b="1">
                <a:solidFill>
                  <a:srgbClr val="ff0000"/>
                </a:solidFill>
                <a:latin typeface="맑은 고딕"/>
                <a:ea typeface="맑은 고딕"/>
              </a:rPr>
              <a:t>개발물</a:t>
            </a:r>
            <a:r>
              <a:rPr lang="en-US" altLang="ko-KR" sz="1000" b="1">
                <a:solidFill>
                  <a:srgbClr val="ff0000"/>
                </a:solidFill>
                <a:latin typeface="맑은 고딕"/>
                <a:ea typeface="맑은 고딕"/>
              </a:rPr>
              <a:t>]</a:t>
            </a:r>
            <a:endParaRPr lang="en-US" altLang="ko-KR" sz="10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ko-KR" altLang="en-US" sz="1000">
                <a:latin typeface="맑은 고딕"/>
                <a:ea typeface="맑은 고딕"/>
              </a:rPr>
              <a:t>한대희 수학 </a:t>
            </a:r>
            <a:r>
              <a:rPr lang="en-US" altLang="ko-KR" sz="1000">
                <a:latin typeface="맑은 고딕"/>
                <a:ea typeface="맑은 고딕"/>
              </a:rPr>
              <a:t>3-1 </a:t>
            </a:r>
            <a:r>
              <a:rPr lang="ko-KR" altLang="en-US" sz="1000">
                <a:latin typeface="맑은 고딕"/>
                <a:ea typeface="맑은 고딕"/>
              </a:rPr>
              <a:t>지도서</a:t>
            </a:r>
            <a:r>
              <a:rPr lang="en-US" altLang="ko-KR" sz="1000">
                <a:latin typeface="맑은 고딕"/>
                <a:ea typeface="맑은 고딕"/>
              </a:rPr>
              <a:t>\app\resource\contents\lesson07\ops\7\media\mp4</a:t>
            </a:r>
            <a:endParaRPr lang="en-US" altLang="ko-KR" sz="1000">
              <a:latin typeface="맑은 고딕"/>
              <a:ea typeface="맑은 고딕"/>
            </a:endParaRPr>
          </a:p>
          <a:p>
            <a:pPr eaLnBrk="1" hangingPunct="1">
              <a:spcBef>
                <a:spcPts val="300"/>
              </a:spcBef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ko-KR" sz="1000" b="1">
                <a:latin typeface="맑은 고딕"/>
                <a:ea typeface="맑은 고딕"/>
              </a:rPr>
              <a:t>[</a:t>
            </a:r>
            <a:r>
              <a:rPr lang="ko-KR" altLang="en-US" sz="1000" b="1">
                <a:latin typeface="맑은 고딕"/>
                <a:ea typeface="맑은 고딕"/>
              </a:rPr>
              <a:t>애니 게이트 참고 화면</a:t>
            </a:r>
            <a:r>
              <a:rPr lang="en-US" altLang="ko-KR" sz="1000" b="1">
                <a:latin typeface="맑은 고딕"/>
                <a:ea typeface="맑은 고딕"/>
              </a:rPr>
              <a:t>]</a:t>
            </a:r>
            <a:endParaRPr lang="en-US" altLang="ko-KR" sz="1000" b="1">
              <a:latin typeface="맑은 고딕"/>
              <a:ea typeface="맑은 고딕"/>
            </a:endParaRPr>
          </a:p>
          <a:p>
            <a:pPr>
              <a:spcBef>
                <a:spcPts val="300"/>
              </a:spcBef>
              <a:buFontTx/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eaLnBrk="1" hangingPunct="1">
              <a:spcBef>
                <a:spcPts val="300"/>
              </a:spcBef>
              <a:defRPr/>
            </a:pPr>
            <a:endParaRPr lang="en-US" altLang="ko-KR" sz="1000">
              <a:latin typeface="맑은 고딕"/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28285" y="2348880"/>
            <a:ext cx="1836204" cy="109136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직사각형 22"/>
          <p:cNvSpPr/>
          <p:nvPr/>
        </p:nvSpPr>
        <p:spPr>
          <a:xfrm>
            <a:off x="56198" y="87563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32441" y="246808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맑은 고딕"/>
                <a:ea typeface="맑은 고딕"/>
              </a:rPr>
              <a:t>방학 계획표 </a:t>
            </a:r>
            <a:r>
              <a:rPr lang="ko-KR" altLang="en-US" sz="3600" b="1">
                <a:solidFill>
                  <a:schemeClr val="accent6">
                    <a:lumMod val="75000"/>
                  </a:schemeClr>
                </a:solidFill>
                <a:latin typeface="맑은 고딕"/>
                <a:ea typeface="맑은 고딕"/>
              </a:rPr>
              <a:t>만들기</a:t>
            </a:r>
            <a:endParaRPr lang="ko-KR" altLang="en-US" sz="3600" b="1">
              <a:solidFill>
                <a:schemeClr val="accent6">
                  <a:lumMod val="7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66160" y="353019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5400000">
            <a:off x="3476099" y="3638210"/>
            <a:ext cx="208823" cy="18002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21"/>
          <p:cNvSpPr>
            <a:spLocks noChangeArrowheads="1"/>
          </p:cNvSpPr>
          <p:nvPr/>
        </p:nvSpPr>
        <p:spPr>
          <a:xfrm>
            <a:off x="7751762" y="115888"/>
            <a:ext cx="1392237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맑은 고딕"/>
                <a:ea typeface="맑은 고딕"/>
              </a:rPr>
              <a:t>suh_h_0301_07_0005</a:t>
            </a:r>
            <a:r>
              <a:rPr lang="en-US" altLang="ko-KR" sz="1000">
                <a:latin typeface="맑은 고딕"/>
                <a:ea typeface="맑은 고딕"/>
              </a:rPr>
              <a:t>_101_1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7. </a:t>
            </a:r>
            <a:r>
              <a:rPr lang="ko-KR" altLang="en-US" sz="900">
                <a:latin typeface="맑은 고딕"/>
                <a:ea typeface="맑은 고딕"/>
              </a:rPr>
              <a:t>창의</a:t>
            </a:r>
            <a:r>
              <a:rPr lang="ko-KR" altLang="en-US" sz="900"/>
              <a:t>ㆍ융합 프로젝트</a:t>
            </a:r>
            <a:endParaRPr lang="ko-KR" altLang="en-US" sz="900">
              <a:latin typeface="맑은 고딕"/>
              <a:ea typeface="맑은 고딕"/>
            </a:endParaRP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kumimoji="0" lang="en-US" altLang="ko-KR" sz="900">
                <a:latin typeface="맑은 고딕"/>
                <a:ea typeface="맑은 고딕"/>
              </a:rPr>
              <a:t>05 </a:t>
            </a:r>
            <a:r>
              <a:rPr kumimoji="0" lang="ko-KR" altLang="en-US" sz="900">
                <a:latin typeface="맑은 고딕"/>
                <a:ea typeface="맑은 고딕"/>
              </a:rPr>
              <a:t>방학 계획표 만들고 내 방 완성하기</a:t>
            </a:r>
            <a:endParaRPr kumimoji="0" lang="ko-KR" altLang="en-US" sz="900">
              <a:latin typeface="맑은 고딕"/>
              <a:ea typeface="맑은 고딕"/>
            </a:endParaRPr>
          </a:p>
        </p:txBody>
      </p:sp>
      <p:sp>
        <p:nvSpPr>
          <p:cNvPr id="1027" name=""/>
          <p:cNvSpPr/>
          <p:nvPr/>
        </p:nvSpPr>
        <p:spPr>
          <a:xfrm>
            <a:off x="7452320" y="4977172"/>
            <a:ext cx="1116124" cy="11161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latin typeface="나눔바른고딕"/>
                <a:ea typeface="나눔바른고딕"/>
              </a:rPr>
              <a:t>완료</a:t>
            </a:r>
            <a:endParaRPr lang="ko-KR" altLang="en-US" sz="2000">
              <a:latin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 rot="0">
            <a:off x="143742" y="1841919"/>
            <a:ext cx="3708178" cy="2714539"/>
            <a:chOff x="143742" y="1841919"/>
            <a:chExt cx="3708178" cy="2714539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3742" y="1847719"/>
              <a:ext cx="3678680" cy="2708739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556938" y="1841919"/>
              <a:ext cx="2124236" cy="8814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43"/>
            <p:cNvSpPr txBox="1"/>
            <p:nvPr/>
          </p:nvSpPr>
          <p:spPr>
            <a:xfrm>
              <a:off x="1367044" y="1959804"/>
              <a:ext cx="2484876" cy="667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900" b="0" spc="-150">
                  <a:latin typeface="맑은 고딕"/>
                  <a:ea typeface="맑은 고딕"/>
                </a:rPr>
                <a:t>나만의 방으로</a:t>
              </a:r>
              <a:endParaRPr lang="ko-KR" altLang="en-US" sz="1900" b="0" spc="-150">
                <a:latin typeface="맑은 고딕"/>
                <a:ea typeface="맑은 고딕"/>
              </a:endParaRPr>
            </a:p>
            <a:p>
              <a:pPr algn="ctr">
                <a:defRPr/>
              </a:pPr>
              <a:r>
                <a:rPr lang="ko-KR" altLang="en-US" sz="1900" b="0" spc="-150">
                  <a:latin typeface="맑은 고딕"/>
                  <a:ea typeface="맑은 고딕"/>
                </a:rPr>
                <a:t>더 꾸며 볼까</a:t>
              </a:r>
              <a:r>
                <a:rPr lang="en-US" altLang="ko-KR" sz="1900" b="0" spc="-150">
                  <a:latin typeface="맑은 고딕"/>
                  <a:ea typeface="맑은 고딕"/>
                </a:rPr>
                <a:t>?</a:t>
              </a:r>
              <a:endParaRPr lang="en-US" altLang="ko-KR" sz="1900" b="0" spc="-150">
                <a:latin typeface="맑은 고딕"/>
                <a:ea typeface="맑은 고딕"/>
              </a:endParaRPr>
            </a:p>
          </p:txBody>
        </p:sp>
      </p:grpSp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77207" y="4312785"/>
            <a:ext cx="266700" cy="2619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Grid>
                <a:gridCol w="2016125"/>
              </a:tblGrid>
              <a:tr h="189064">
                <a:tc>
                  <a:txBody>
                    <a:bodyPr vert="horz" lIns="53929" tIns="25167" rIns="53929" bIns="25167" anchor="ctr" anchorCtr="0"/>
                    <a:p>
                      <a:pPr marL="0" marR="0" lvl="0" indent="0" algn="l" defTabSz="850900" rtl="0" eaLnBrk="1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0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>
          <a:xfrm>
            <a:off x="6984268" y="980728"/>
            <a:ext cx="2159732" cy="54136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176213" indent="-176213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176213" indent="-176213" algn="just">
              <a:defRPr/>
            </a:pPr>
            <a:endParaRPr lang="en-US" altLang="ko-KR" sz="1000">
              <a:latin typeface="맑은 고딕"/>
              <a:ea typeface="맑은 고딕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/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Grid>
                <a:gridCol w="858104"/>
                <a:gridCol w="5830760"/>
              </a:tblGrid>
              <a:tr h="282949">
                <a:tc>
                  <a:txBody>
                    <a:bodyPr vert="horz" lIns="72000" tIns="0" rIns="0" bIns="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72000" tIns="0" rIns="0" bIns="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LH 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 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&gt; 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원본 삽화 폴더 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&gt; 7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단원 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&gt; (5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차시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)3-1-7.psd</a:t>
                      </a:r>
                      <a:endParaRPr kumimoji="0" lang="en-US" altLang="ko-KR" sz="10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>
          <a:xfrm>
            <a:off x="6984268" y="980728"/>
            <a:ext cx="2159732" cy="252256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>
                <a:latin typeface="맑은 고딕"/>
                <a:ea typeface="맑은 고딕"/>
              </a:rPr>
              <a:t>탭 이벤트</a:t>
            </a:r>
            <a:endParaRPr lang="ko-KR" altLang="en-US" sz="1000">
              <a:latin typeface="맑은 고딕"/>
              <a:ea typeface="맑은 고딕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>
                <a:latin typeface="맑은 고딕"/>
                <a:ea typeface="맑은 고딕"/>
              </a:rPr>
              <a:t>이미지에 텍스트는 지우고 새로 쓰기</a:t>
            </a:r>
            <a:r>
              <a:rPr lang="en-US" altLang="ko-KR" sz="1000">
                <a:latin typeface="맑은 고딕"/>
                <a:ea typeface="맑은 고딕"/>
              </a:rPr>
              <a:t>. </a:t>
            </a:r>
            <a:r>
              <a:rPr lang="ko-KR" altLang="en-US" sz="1000">
                <a:latin typeface="맑은 고딕"/>
                <a:ea typeface="맑은 고딕"/>
              </a:rPr>
              <a:t>말풍선 소스 이용</a:t>
            </a:r>
            <a:r>
              <a:rPr lang="en-US" altLang="ko-KR" sz="1000">
                <a:latin typeface="맑은 고딕"/>
                <a:ea typeface="맑은 고딕"/>
              </a:rPr>
              <a:t>. </a:t>
            </a:r>
            <a:r>
              <a:rPr lang="ko-KR" altLang="en-US" sz="1000">
                <a:latin typeface="맑은 고딕"/>
                <a:ea typeface="맑은 고딕"/>
              </a:rPr>
              <a:t>물음 </a:t>
            </a:r>
            <a:r>
              <a:rPr lang="en-US" altLang="ko-KR" sz="1000">
                <a:latin typeface="맑은 고딕"/>
                <a:ea typeface="맑은 고딕"/>
              </a:rPr>
              <a:t> </a:t>
            </a:r>
            <a:r>
              <a:rPr lang="ko-KR" altLang="en-US" sz="1000">
                <a:latin typeface="맑은 고딕"/>
                <a:ea typeface="맑은 고딕"/>
              </a:rPr>
              <a:t>위치 고정</a:t>
            </a:r>
            <a:endParaRPr lang="ko-KR" altLang="en-US" sz="1000">
              <a:latin typeface="맑은 고딕"/>
              <a:ea typeface="맑은 고딕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>
                <a:latin typeface="맑은 고딕"/>
                <a:ea typeface="맑은 고딕"/>
              </a:rPr>
              <a:t>확대 버튼 및 풀 팝업창</a:t>
            </a:r>
            <a:r>
              <a:rPr lang="en-US" altLang="ko-KR" sz="1000">
                <a:latin typeface="맑은 고딕"/>
                <a:ea typeface="맑은 고딕"/>
              </a:rPr>
              <a:t>(</a:t>
            </a:r>
            <a:r>
              <a:rPr lang="ko-KR" altLang="en-US" sz="1000">
                <a:latin typeface="맑은 고딕"/>
                <a:ea typeface="맑은 고딕"/>
              </a:rPr>
              <a:t>다음 슬라이드</a:t>
            </a:r>
            <a:r>
              <a:rPr lang="en-US" altLang="ko-KR" sz="1000">
                <a:latin typeface="맑은 고딕"/>
                <a:ea typeface="맑은 고딕"/>
              </a:rPr>
              <a:t>)</a:t>
            </a: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>
                <a:latin typeface="맑은 고딕"/>
                <a:ea typeface="맑은 고딕"/>
              </a:rPr>
              <a:t>답 칸 클릭하면 답 나타남</a:t>
            </a:r>
            <a:r>
              <a:rPr lang="en-US" altLang="ko-KR" sz="1000">
                <a:latin typeface="맑은 고딕"/>
                <a:ea typeface="맑은 고딕"/>
              </a:rPr>
              <a:t>. </a:t>
            </a:r>
            <a:r>
              <a:rPr lang="ko-KR" altLang="en-US" sz="1000">
                <a:latin typeface="맑은 고딕"/>
                <a:ea typeface="맑은 고딕"/>
              </a:rPr>
              <a:t>정답 확인 버튼은</a:t>
            </a:r>
            <a:r>
              <a:rPr lang="en-US" altLang="ko-KR" sz="1000">
                <a:latin typeface="맑은 고딕"/>
                <a:ea typeface="맑은 고딕"/>
              </a:rPr>
              <a:t> </a:t>
            </a:r>
            <a:r>
              <a:rPr lang="ko-KR" altLang="en-US" sz="1000">
                <a:latin typeface="맑은 고딕"/>
                <a:ea typeface="맑은 고딕"/>
              </a:rPr>
              <a:t>정답 가리기로 토글 됨</a:t>
            </a:r>
            <a:r>
              <a:rPr lang="en-US" altLang="ko-KR" sz="1000">
                <a:latin typeface="맑은 고딕"/>
                <a:ea typeface="맑은 고딕"/>
              </a:rPr>
              <a:t>. </a:t>
            </a:r>
            <a:endParaRPr lang="en-US" altLang="ko-KR" sz="1000">
              <a:latin typeface="맑은 고딕"/>
              <a:ea typeface="맑은 고딕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>
                <a:latin typeface="맑은 고딕"/>
                <a:ea typeface="맑은 고딕"/>
              </a:rPr>
              <a:t>예 약물은 정답 칸 클릭 시 정답과 같이 나타남</a:t>
            </a:r>
            <a:r>
              <a:rPr lang="en-US" altLang="ko-KR" sz="1000">
                <a:latin typeface="맑은 고딕"/>
                <a:ea typeface="맑은 고딕"/>
              </a:rPr>
              <a:t>.</a:t>
            </a:r>
            <a:endParaRPr lang="en-US" altLang="ko-KR" sz="1000"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800" b="0" spc="-150">
                <a:latin typeface="맑은 고딕"/>
                <a:ea typeface="맑은 고딕"/>
              </a:rPr>
              <a:t>다음 그림의 상황에 대하여 이야기해 봅시다</a:t>
            </a:r>
            <a:r>
              <a:rPr lang="en-US" altLang="ko-KR" sz="1800" b="0" spc="-150">
                <a:latin typeface="맑은 고딕"/>
                <a:ea typeface="맑은 고딕"/>
              </a:rPr>
              <a:t>.</a:t>
            </a:r>
            <a:endParaRPr lang="en-US" altLang="ko-KR" sz="1800" b="0" spc="-150">
              <a:latin typeface="맑은 고딕"/>
              <a:ea typeface="맑은 고딕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43"/>
          <p:cNvSpPr txBox="1"/>
          <p:nvPr/>
        </p:nvSpPr>
        <p:spPr>
          <a:xfrm>
            <a:off x="3958942" y="1735075"/>
            <a:ext cx="3097334" cy="9490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>
              <a:defRPr/>
            </a:pPr>
            <a:r>
              <a:rPr lang="ko-KR" altLang="en-US" sz="1900" b="0" spc="-150">
                <a:latin typeface="맑은 고딕"/>
                <a:ea typeface="맑은 고딕"/>
              </a:rPr>
              <a:t>지금까지 ‘내 방 꾸미기’에 사용한 수학적 요소는 무엇이 있는지 말해 보세요</a:t>
            </a:r>
            <a:r>
              <a:rPr lang="en-US" altLang="ko-KR" sz="1900" b="0" spc="-150">
                <a:latin typeface="맑은 고딕"/>
                <a:ea typeface="맑은 고딕"/>
              </a:rPr>
              <a:t>.</a:t>
            </a:r>
            <a:endParaRPr lang="en-US" altLang="ko-KR" sz="1900" b="0" spc="-150">
              <a:latin typeface="맑은 고딕"/>
              <a:ea typeface="맑은 고딕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44642" y="1860956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7" name="타원 46"/>
          <p:cNvSpPr/>
          <p:nvPr/>
        </p:nvSpPr>
        <p:spPr>
          <a:xfrm>
            <a:off x="5585827" y="54210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#4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403230" y="45522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#3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76" y="15954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#2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2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3-1	</a:t>
            </a:r>
            <a:endParaRPr lang="en-US" altLang="ko-KR" sz="900">
              <a:latin typeface="맑은 고딕"/>
              <a:ea typeface="맑은 고딕"/>
            </a:endParaRPr>
          </a:p>
        </p:txBody>
      </p:sp>
      <p:sp>
        <p:nvSpPr>
          <p:cNvPr id="76" name="직사각형 21"/>
          <p:cNvSpPr>
            <a:spLocks noChangeArrowheads="1"/>
          </p:cNvSpPr>
          <p:nvPr/>
        </p:nvSpPr>
        <p:spPr>
          <a:xfrm>
            <a:off x="7751762" y="115888"/>
            <a:ext cx="1392237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맑은 고딕"/>
                <a:ea typeface="맑은 고딕"/>
              </a:rPr>
              <a:t>suh_h_0301_07_0005</a:t>
            </a:r>
            <a:r>
              <a:rPr lang="en-US" altLang="ko-KR" sz="1000">
                <a:latin typeface="맑은 고딕"/>
                <a:ea typeface="맑은 고딕"/>
              </a:rPr>
              <a:t>_102_1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77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7. </a:t>
            </a:r>
            <a:r>
              <a:rPr lang="ko-KR" altLang="en-US" sz="900">
                <a:latin typeface="맑은 고딕"/>
                <a:ea typeface="맑은 고딕"/>
              </a:rPr>
              <a:t>창의</a:t>
            </a:r>
            <a:r>
              <a:rPr lang="ko-KR" altLang="en-US" sz="900"/>
              <a:t>ㆍ융합 프로젝트</a:t>
            </a:r>
            <a:endParaRPr lang="ko-KR" altLang="en-US" sz="900">
              <a:latin typeface="맑은 고딕"/>
              <a:ea typeface="맑은 고딕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kumimoji="0" lang="en-US" altLang="ko-KR" sz="900">
                <a:latin typeface="맑은 고딕"/>
                <a:ea typeface="맑은 고딕"/>
              </a:rPr>
              <a:t>05 </a:t>
            </a:r>
            <a:r>
              <a:rPr kumimoji="0" lang="ko-KR" altLang="en-US" sz="900">
                <a:latin typeface="맑은 고딕"/>
                <a:ea typeface="맑은 고딕"/>
              </a:rPr>
              <a:t>방학 계획표 만들고 내 방 완성하기</a:t>
            </a:r>
            <a:endParaRPr kumimoji="0" lang="ko-KR" altLang="en-US" sz="900">
              <a:latin typeface="맑은 고딕"/>
              <a:ea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916115" y="2780928"/>
            <a:ext cx="2974460" cy="15299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360000" algn="just">
              <a:spcBef>
                <a:spcPct val="50000"/>
              </a:spcBef>
              <a:defRPr/>
            </a:pPr>
            <a:r>
              <a:rPr lang="ko-KR" altLang="en-US" sz="1900" b="1" spc="-150">
                <a:solidFill>
                  <a:srgbClr val="0070c0"/>
                </a:solidFill>
                <a:latin typeface="맑은 고딕"/>
                <a:ea typeface="맑은 고딕"/>
              </a:rPr>
              <a:t>바닥과 카펫 길이의 단위 변환과 세 자리 수의 뺄셈을 이용하여 긴 변과 짧은 변의 길이의 차를 구했습니다</a:t>
            </a:r>
            <a:r>
              <a:rPr lang="en-US" altLang="ko-KR" sz="1900" b="1" spc="-150">
                <a:solidFill>
                  <a:srgbClr val="0070c0"/>
                </a:solidFill>
                <a:latin typeface="맑은 고딕"/>
                <a:ea typeface="맑은 고딕"/>
              </a:rPr>
              <a:t>.</a:t>
            </a:r>
            <a:endParaRPr lang="ko-KR" altLang="en-US" sz="1900" b="1" spc="-15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35143" y="2600908"/>
            <a:ext cx="360000" cy="355000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5829945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#1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95524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>
          <a:xfrm>
            <a:off x="6363547" y="1198285"/>
            <a:ext cx="620721" cy="33333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물음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  <a:endParaRPr lang="en-US" altLang="ko-KR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846811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>
          <a:xfrm>
            <a:off x="5822359" y="1206277"/>
            <a:ext cx="665398" cy="33486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물음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endParaRPr lang="en-US" altLang="ko-KR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916115" y="4396339"/>
            <a:ext cx="2974460" cy="6528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360000" algn="just">
              <a:spcBef>
                <a:spcPct val="50000"/>
              </a:spcBef>
              <a:defRPr/>
            </a:pPr>
            <a:r>
              <a:rPr lang="ko-KR" altLang="en-US" sz="1900" b="1" spc="-150">
                <a:solidFill>
                  <a:srgbClr val="0070c0"/>
                </a:solidFill>
                <a:latin typeface="맑은 고딕"/>
                <a:ea typeface="맑은 고딕"/>
              </a:rPr>
              <a:t>칠교판으로 나만의 모양을 만들었습니다</a:t>
            </a:r>
            <a:r>
              <a:rPr lang="en-US" altLang="ko-KR" sz="1900" b="1" spc="-150">
                <a:solidFill>
                  <a:srgbClr val="0070c0"/>
                </a:solidFill>
                <a:latin typeface="맑은 고딕"/>
                <a:ea typeface="맑은 고딕"/>
              </a:rPr>
              <a:t>.</a:t>
            </a:r>
            <a:endParaRPr lang="ko-KR" altLang="en-US" sz="1900" b="1" spc="-15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35143" y="4216319"/>
            <a:ext cx="360000" cy="355000"/>
          </a:xfrm>
          <a:prstGeom prst="rect">
            <a:avLst/>
          </a:prstGeom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3959932" y="2822460"/>
            <a:ext cx="327974" cy="2634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3958942" y="4459305"/>
            <a:ext cx="327974" cy="2634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0" name="타원 49"/>
          <p:cNvSpPr/>
          <p:nvPr/>
        </p:nvSpPr>
        <p:spPr>
          <a:xfrm>
            <a:off x="4089249" y="26009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#5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123" name=""/>
          <p:cNvSpPr/>
          <p:nvPr/>
        </p:nvSpPr>
        <p:spPr>
          <a:xfrm>
            <a:off x="7452320" y="4977172"/>
            <a:ext cx="1116124" cy="11161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latin typeface="나눔바른고딕"/>
                <a:ea typeface="나눔바른고딕"/>
              </a:rPr>
              <a:t>완료</a:t>
            </a:r>
            <a:endParaRPr lang="ko-KR" altLang="en-US" sz="2000">
              <a:latin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>
          <a:xfrm>
            <a:off x="6984268" y="980728"/>
            <a:ext cx="2159732" cy="99856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176213" indent="-176213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176213" indent="-176213" algn="just">
              <a:defRPr/>
            </a:pPr>
            <a:endParaRPr lang="en-US" altLang="ko-KR" sz="1000">
              <a:latin typeface="맑은 고딕"/>
              <a:ea typeface="맑은 고딕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Grid>
                <a:gridCol w="2016125"/>
              </a:tblGrid>
              <a:tr h="189064">
                <a:tc>
                  <a:txBody>
                    <a:bodyPr vert="horz" lIns="53929" tIns="25167" rIns="53929" bIns="25167" anchor="ctr" anchorCtr="0"/>
                    <a:p>
                      <a:pPr marL="0" marR="0" lvl="0" indent="0" algn="l" defTabSz="850900" rtl="0" eaLnBrk="1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0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직사각형 21"/>
          <p:cNvSpPr>
            <a:spLocks noChangeArrowheads="1"/>
          </p:cNvSpPr>
          <p:nvPr/>
        </p:nvSpPr>
        <p:spPr>
          <a:xfrm>
            <a:off x="6984268" y="980728"/>
            <a:ext cx="2159732" cy="111286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ko-KR" sz="1000" b="1">
                <a:latin typeface="맑은 고딕"/>
                <a:ea typeface="맑은 고딕"/>
              </a:rPr>
              <a:t>&lt; </a:t>
            </a:r>
            <a:r>
              <a:rPr lang="ko-KR" altLang="en-US" sz="1000" b="1">
                <a:latin typeface="맑은 고딕"/>
                <a:ea typeface="맑은 고딕"/>
              </a:rPr>
              <a:t>확대 버튼 클릭 시 나타나는 화면</a:t>
            </a:r>
            <a:r>
              <a:rPr lang="en-US" altLang="ko-KR" sz="1000" b="1">
                <a:latin typeface="맑은 고딕"/>
                <a:ea typeface="맑은 고딕"/>
              </a:rPr>
              <a:t>&gt;</a:t>
            </a:r>
            <a:endParaRPr lang="en-US" altLang="ko-KR" sz="1000" b="1">
              <a:latin typeface="맑은 고딕"/>
              <a:ea typeface="맑은 고딕"/>
            </a:endParaRPr>
          </a:p>
          <a:p>
            <a:pPr eaLnBrk="1" hangingPunct="1">
              <a:spcBef>
                <a:spcPts val="300"/>
              </a:spcBef>
              <a:defRPr/>
            </a:pPr>
            <a:endParaRPr lang="en-US" altLang="ko-KR" sz="1000" b="1">
              <a:latin typeface="맑은 고딕"/>
              <a:ea typeface="맑은 고딕"/>
            </a:endParaRPr>
          </a:p>
          <a:p>
            <a:pPr>
              <a:spcBef>
                <a:spcPts val="300"/>
              </a:spcBef>
              <a:defRPr/>
            </a:pPr>
            <a:r>
              <a:rPr lang="en-US" altLang="ko-KR" sz="1000">
                <a:latin typeface="맑은 고딕"/>
                <a:ea typeface="맑은 고딕"/>
              </a:rPr>
              <a:t>1. </a:t>
            </a:r>
            <a:r>
              <a:rPr lang="ko-KR" altLang="en-US" sz="1000">
                <a:latin typeface="맑은 고딕"/>
                <a:ea typeface="맑은 고딕"/>
              </a:rPr>
              <a:t>이미지에 텍스트는 지우고 새로 쓰기</a:t>
            </a:r>
            <a:r>
              <a:rPr lang="en-US" altLang="ko-KR" sz="1000">
                <a:latin typeface="맑은 고딕"/>
                <a:ea typeface="맑은 고딕"/>
              </a:rPr>
              <a:t>. </a:t>
            </a:r>
            <a:r>
              <a:rPr lang="ko-KR" altLang="en-US" sz="1000">
                <a:latin typeface="맑은 고딕"/>
                <a:ea typeface="맑은 고딕"/>
              </a:rPr>
              <a:t>말풍선 소스 이용</a:t>
            </a:r>
            <a:endParaRPr lang="en-US" altLang="ko-KR" sz="1000">
              <a:latin typeface="맑은 고딕"/>
              <a:ea typeface="맑은 고딕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3-1	</a:t>
            </a:r>
            <a:endParaRPr lang="en-US" altLang="ko-KR" sz="900">
              <a:latin typeface="맑은 고딕"/>
              <a:ea typeface="맑은 고딕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3508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#1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7. </a:t>
            </a:r>
            <a:r>
              <a:rPr lang="ko-KR" altLang="en-US" sz="900">
                <a:latin typeface="맑은 고딕"/>
                <a:ea typeface="맑은 고딕"/>
              </a:rPr>
              <a:t>창의</a:t>
            </a:r>
            <a:r>
              <a:rPr lang="ko-KR" altLang="en-US" sz="900"/>
              <a:t>ㆍ융합 프로젝트</a:t>
            </a:r>
            <a:endParaRPr lang="ko-KR" altLang="en-US" sz="900">
              <a:latin typeface="맑은 고딕"/>
              <a:ea typeface="맑은 고딕"/>
            </a:endParaRPr>
          </a:p>
        </p:txBody>
      </p:sp>
      <p:sp>
        <p:nvSpPr>
          <p:cNvPr id="17" name="직사각형 21"/>
          <p:cNvSpPr>
            <a:spLocks noChangeArrowheads="1"/>
          </p:cNvSpPr>
          <p:nvPr/>
        </p:nvSpPr>
        <p:spPr>
          <a:xfrm>
            <a:off x="7751762" y="115888"/>
            <a:ext cx="1392237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맑은 고딕"/>
                <a:ea typeface="맑은 고딕"/>
              </a:rPr>
              <a:t>suh_h_0301_07_0005</a:t>
            </a:r>
            <a:r>
              <a:rPr lang="en-US" altLang="ko-KR" sz="1000">
                <a:latin typeface="맑은 고딕"/>
                <a:ea typeface="맑은 고딕"/>
              </a:rPr>
              <a:t>_102_1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kumimoji="0" lang="en-US" altLang="ko-KR" sz="900">
                <a:latin typeface="맑은 고딕"/>
                <a:ea typeface="맑은 고딕"/>
              </a:rPr>
              <a:t>05 </a:t>
            </a:r>
            <a:r>
              <a:rPr kumimoji="0" lang="ko-KR" altLang="en-US" sz="900">
                <a:latin typeface="맑은 고딕"/>
                <a:ea typeface="맑은 고딕"/>
              </a:rPr>
              <a:t>방학 계획표 만들고 내 방 완성하기</a:t>
            </a:r>
            <a:endParaRPr kumimoji="0" lang="ko-KR" altLang="en-US" sz="9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782786"/>
            <a:ext cx="6976103" cy="359043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79418" y="1919378"/>
            <a:ext cx="1931124" cy="96956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43"/>
          <p:cNvSpPr txBox="1"/>
          <p:nvPr/>
        </p:nvSpPr>
        <p:spPr>
          <a:xfrm>
            <a:off x="440046" y="2096852"/>
            <a:ext cx="2269246" cy="6634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900" b="0" spc="-150">
                <a:latin typeface="맑은 고딕"/>
                <a:ea typeface="맑은 고딕"/>
              </a:rPr>
              <a:t>이제 방학 계획표를</a:t>
            </a:r>
            <a:endParaRPr lang="ko-KR" altLang="en-US" sz="1900" b="0" spc="-150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1900" b="0" spc="-150">
                <a:latin typeface="맑은 고딕"/>
                <a:ea typeface="맑은 고딕"/>
              </a:rPr>
              <a:t>만들어 볼까</a:t>
            </a:r>
            <a:r>
              <a:rPr lang="en-US" altLang="ko-KR" sz="1900" b="0" spc="-150">
                <a:latin typeface="맑은 고딕"/>
                <a:ea typeface="맑은 고딕"/>
              </a:rPr>
              <a:t>?</a:t>
            </a:r>
            <a:endParaRPr lang="en-US" altLang="ko-KR" sz="1900" b="0" spc="-150">
              <a:latin typeface="맑은 고딕"/>
              <a:ea typeface="맑은 고딕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96036" y="1952836"/>
            <a:ext cx="1899092" cy="88142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43"/>
          <p:cNvSpPr txBox="1"/>
          <p:nvPr/>
        </p:nvSpPr>
        <p:spPr>
          <a:xfrm>
            <a:off x="4427984" y="2062589"/>
            <a:ext cx="30067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800" b="0" spc="-150">
                <a:latin typeface="맑은 고딕"/>
                <a:ea typeface="맑은 고딕"/>
              </a:rPr>
              <a:t>나만의 방으로</a:t>
            </a:r>
            <a:endParaRPr lang="ko-KR" altLang="en-US" sz="1800" b="0" spc="-150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1800" b="0" spc="-150">
                <a:latin typeface="맑은 고딕"/>
                <a:ea typeface="맑은 고딕"/>
              </a:rPr>
              <a:t>더 꾸며 볼까</a:t>
            </a:r>
            <a:r>
              <a:rPr lang="en-US" altLang="ko-KR" sz="1800" b="0" spc="-150">
                <a:latin typeface="맑은 고딕"/>
                <a:ea typeface="맑은 고딕"/>
              </a:rPr>
              <a:t>?</a:t>
            </a:r>
            <a:endParaRPr lang="en-US" altLang="ko-KR" sz="1800" b="0" spc="-150">
              <a:latin typeface="맑은 고딕"/>
              <a:ea typeface="맑은 고딕"/>
            </a:endParaRPr>
          </a:p>
        </p:txBody>
      </p:sp>
      <p:graphicFrame>
        <p:nvGraphicFramePr>
          <p:cNvPr id="25" name="Group 1072"/>
          <p:cNvGraphicFramePr>
            <a:graphicFrameLocks noGrp="1"/>
          </p:cNvGraphicFramePr>
          <p:nvPr/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Grid>
                <a:gridCol w="858104"/>
                <a:gridCol w="5830760"/>
              </a:tblGrid>
              <a:tr h="282949">
                <a:tc>
                  <a:txBody>
                    <a:bodyPr vert="horz" lIns="72000" tIns="0" rIns="0" bIns="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72000" tIns="0" rIns="0" bIns="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LH 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 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&gt; 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원본 삽화 폴더 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&gt; 7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단원 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&gt; (5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차시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)3-1-7.psd</a:t>
                      </a:r>
                      <a:endParaRPr kumimoji="0" lang="en-US" altLang="ko-KR" sz="10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0243" name=""/>
          <p:cNvSpPr/>
          <p:nvPr/>
        </p:nvSpPr>
        <p:spPr>
          <a:xfrm>
            <a:off x="7452320" y="4977172"/>
            <a:ext cx="1116124" cy="11161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latin typeface="나눔바른고딕"/>
                <a:ea typeface="나눔바른고딕"/>
              </a:rPr>
              <a:t>완료</a:t>
            </a:r>
            <a:endParaRPr lang="ko-KR" altLang="en-US" sz="2000">
              <a:latin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Grid>
                <a:gridCol w="2016125"/>
              </a:tblGrid>
              <a:tr h="189064">
                <a:tc>
                  <a:txBody>
                    <a:bodyPr vert="horz" lIns="53929" tIns="25167" rIns="53929" bIns="25167" anchor="ctr" anchorCtr="0"/>
                    <a:p>
                      <a:pPr marL="0" marR="0" lvl="0" indent="0" algn="l" defTabSz="850900" rtl="0" eaLnBrk="1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0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>
          <a:xfrm>
            <a:off x="6984268" y="980728"/>
            <a:ext cx="2159732" cy="54136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176213" indent="-176213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176213" indent="-176213" algn="just">
              <a:defRPr/>
            </a:pPr>
            <a:endParaRPr lang="en-US" altLang="ko-KR" sz="1000">
              <a:latin typeface="맑은 고딕"/>
              <a:ea typeface="맑은 고딕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>
          <a:xfrm>
            <a:off x="6984268" y="980728"/>
            <a:ext cx="2159732" cy="130336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>
                <a:latin typeface="맑은 고딕"/>
                <a:ea typeface="맑은 고딕"/>
              </a:rPr>
              <a:t>예시 약물 사용</a:t>
            </a:r>
            <a:r>
              <a:rPr lang="en-US" altLang="ko-KR" sz="1000">
                <a:latin typeface="맑은 고딕"/>
                <a:ea typeface="맑은 고딕"/>
              </a:rPr>
              <a:t>. </a:t>
            </a:r>
            <a:r>
              <a:rPr lang="ko-KR" altLang="en-US" sz="1000">
                <a:latin typeface="맑은 고딕"/>
                <a:ea typeface="맑은 고딕"/>
              </a:rPr>
              <a:t>처음에는 보이지 않다가 답과 함께 나타남</a:t>
            </a:r>
            <a:r>
              <a:rPr lang="en-US" altLang="ko-KR" sz="1000">
                <a:latin typeface="맑은 고딕"/>
                <a:ea typeface="맑은 고딕"/>
              </a:rPr>
              <a:t>.</a:t>
            </a: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>
                <a:latin typeface="맑은 고딕"/>
                <a:ea typeface="맑은 고딕"/>
              </a:rPr>
              <a:t>답 칸 클릭하면 답 나타남</a:t>
            </a:r>
            <a:r>
              <a:rPr lang="en-US" altLang="ko-KR" sz="1000">
                <a:latin typeface="맑은 고딕"/>
                <a:ea typeface="맑은 고딕"/>
              </a:rPr>
              <a:t>. </a:t>
            </a:r>
            <a:r>
              <a:rPr lang="ko-KR" altLang="en-US" sz="1000">
                <a:latin typeface="맑은 고딕"/>
                <a:ea typeface="맑은 고딕"/>
              </a:rPr>
              <a:t>정답 확인 버튼은</a:t>
            </a:r>
            <a:r>
              <a:rPr lang="en-US" altLang="ko-KR" sz="1000">
                <a:latin typeface="맑은 고딕"/>
                <a:ea typeface="맑은 고딕"/>
              </a:rPr>
              <a:t> </a:t>
            </a:r>
            <a:r>
              <a:rPr lang="ko-KR" altLang="en-US" sz="1000">
                <a:latin typeface="맑은 고딕"/>
                <a:ea typeface="맑은 고딕"/>
              </a:rPr>
              <a:t>정답 가리기로 토글 됨</a:t>
            </a:r>
            <a:r>
              <a:rPr lang="en-US" altLang="ko-KR" sz="1000">
                <a:latin typeface="맑은 고딕"/>
                <a:ea typeface="맑은 고딕"/>
              </a:rPr>
              <a:t>. </a:t>
            </a: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</p:txBody>
      </p:sp>
      <p:sp>
        <p:nvSpPr>
          <p:cNvPr id="119" name="TextBox 43"/>
          <p:cNvSpPr txBox="1"/>
          <p:nvPr/>
        </p:nvSpPr>
        <p:spPr>
          <a:xfrm>
            <a:off x="3958942" y="1735075"/>
            <a:ext cx="3097333" cy="9490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/>
                <a:ea typeface="굴림"/>
                <a:cs typeface="+mn-cs"/>
              </a:defRPr>
            </a:lvl9pPr>
          </a:lstStyle>
          <a:p>
            <a:pPr algn="just">
              <a:defRPr/>
            </a:pPr>
            <a:r>
              <a:rPr lang="ko-KR" altLang="en-US" sz="1900" b="0" spc="-150">
                <a:latin typeface="맑은 고딕"/>
                <a:ea typeface="맑은 고딕"/>
              </a:rPr>
              <a:t>방을 더 꾸민다면 어떤 부분을 더 꾸미고 싶은지 자유롭게 말해 보세요</a:t>
            </a:r>
            <a:r>
              <a:rPr lang="en-US" altLang="ko-KR" sz="1900" b="0" spc="-150">
                <a:latin typeface="맑은 고딕"/>
                <a:ea typeface="맑은 고딕"/>
              </a:rPr>
              <a:t>.</a:t>
            </a:r>
            <a:endParaRPr lang="en-US" altLang="ko-KR" sz="1900" b="0" spc="-150">
              <a:latin typeface="맑은 고딕"/>
              <a:ea typeface="맑은 고딕"/>
            </a:endParaRP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78143" y="1860956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1" name="직사각형 120"/>
          <p:cNvSpPr/>
          <p:nvPr/>
        </p:nvSpPr>
        <p:spPr>
          <a:xfrm>
            <a:off x="3916115" y="2727011"/>
            <a:ext cx="2974460" cy="97443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360000" algn="just">
              <a:spcBef>
                <a:spcPct val="50000"/>
              </a:spcBef>
              <a:defRPr/>
            </a:pPr>
            <a:r>
              <a:rPr lang="ko-KR" altLang="en-US" sz="1900" b="1" spc="-150">
                <a:solidFill>
                  <a:srgbClr val="0070c0"/>
                </a:solidFill>
                <a:latin typeface="맑은 고딕"/>
                <a:ea typeface="맑은 고딕"/>
              </a:rPr>
              <a:t>책상이나 의자</a:t>
            </a:r>
            <a:r>
              <a:rPr lang="en-US" altLang="ko-KR" sz="1900" b="1" spc="-150">
                <a:solidFill>
                  <a:srgbClr val="0070c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900" b="1" spc="-150">
                <a:solidFill>
                  <a:srgbClr val="0070c0"/>
                </a:solidFill>
                <a:latin typeface="맑은 고딕"/>
                <a:ea typeface="맑은 고딕"/>
              </a:rPr>
              <a:t>침대와 같은 가구들을 놓고 싶습니다</a:t>
            </a:r>
            <a:r>
              <a:rPr lang="en-US" altLang="ko-KR" sz="1900" b="1" spc="-150">
                <a:solidFill>
                  <a:srgbClr val="0070c0"/>
                </a:solidFill>
                <a:latin typeface="맑은 고딕"/>
                <a:ea typeface="맑은 고딕"/>
              </a:rPr>
              <a:t>.</a:t>
            </a:r>
            <a:endParaRPr lang="ko-KR" altLang="en-US" sz="1900" b="1" spc="-15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35143" y="2535321"/>
            <a:ext cx="360000" cy="355000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800" b="0" spc="-150">
                <a:latin typeface="맑은 고딕"/>
                <a:ea typeface="맑은 고딕"/>
              </a:rPr>
              <a:t>다음 그림의 상황에 대하여 이야기해 봅시다</a:t>
            </a:r>
            <a:r>
              <a:rPr lang="en-US" altLang="ko-KR" sz="1800" b="0" spc="-150">
                <a:latin typeface="맑은 고딕"/>
                <a:ea typeface="맑은 고딕"/>
              </a:rPr>
              <a:t>.</a:t>
            </a:r>
            <a:endParaRPr lang="en-US" altLang="ko-KR" sz="1800" b="0" spc="-150">
              <a:latin typeface="맑은 고딕"/>
              <a:ea typeface="맑은 고딕"/>
            </a:endParaRPr>
          </a:p>
        </p:txBody>
      </p:sp>
      <p:pic>
        <p:nvPicPr>
          <p:cNvPr id="126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3-1	</a:t>
            </a:r>
            <a:endParaRPr lang="en-US" altLang="ko-KR" sz="900">
              <a:latin typeface="맑은 고딕"/>
              <a:ea typeface="맑은 고딕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916115" y="2521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#1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959932" y="2787101"/>
            <a:ext cx="327974" cy="2634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7" name="타원 46"/>
          <p:cNvSpPr/>
          <p:nvPr/>
        </p:nvSpPr>
        <p:spPr>
          <a:xfrm>
            <a:off x="5507609" y="53728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#2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7. </a:t>
            </a:r>
            <a:r>
              <a:rPr lang="ko-KR" altLang="en-US" sz="900">
                <a:latin typeface="맑은 고딕"/>
                <a:ea typeface="맑은 고딕"/>
              </a:rPr>
              <a:t>창의</a:t>
            </a:r>
            <a:r>
              <a:rPr lang="ko-KR" altLang="en-US" sz="900"/>
              <a:t>ㆍ융합 프로젝트</a:t>
            </a:r>
            <a:endParaRPr lang="ko-KR" altLang="en-US" sz="900">
              <a:latin typeface="맑은 고딕"/>
              <a:ea typeface="맑은 고딕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95524" y="1217898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b="1"/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>
          <a:xfrm>
            <a:off x="6363547" y="1160748"/>
            <a:ext cx="620721" cy="33277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물음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  <a:endParaRPr lang="en-US" altLang="ko-KR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46811" y="12191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b="1"/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>
          <a:xfrm>
            <a:off x="5815295" y="1168740"/>
            <a:ext cx="665398" cy="33430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100" b="1">
                <a:solidFill>
                  <a:schemeClr val="bg1"/>
                </a:solidFill>
                <a:latin typeface="맑은 고딕"/>
                <a:ea typeface="맑은 고딕"/>
              </a:rPr>
              <a:t>물음 </a:t>
            </a: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endParaRPr lang="en-US" altLang="ko-KR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>
          <a:xfrm>
            <a:off x="7751762" y="115888"/>
            <a:ext cx="1392237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맑은 고딕"/>
                <a:ea typeface="맑은 고딕"/>
              </a:rPr>
              <a:t>suh_h_0301_07_0005</a:t>
            </a:r>
            <a:r>
              <a:rPr lang="en-US" altLang="ko-KR" sz="1000">
                <a:latin typeface="맑은 고딕"/>
                <a:ea typeface="맑은 고딕"/>
              </a:rPr>
              <a:t>_102_1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61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kumimoji="0" lang="en-US" altLang="ko-KR" sz="900">
                <a:latin typeface="맑은 고딕"/>
                <a:ea typeface="맑은 고딕"/>
              </a:rPr>
              <a:t>05 </a:t>
            </a:r>
            <a:r>
              <a:rPr kumimoji="0" lang="ko-KR" altLang="en-US" sz="900">
                <a:latin typeface="맑은 고딕"/>
                <a:ea typeface="맑은 고딕"/>
              </a:rPr>
              <a:t>방학 계획표 만들고 내 방 완성하기</a:t>
            </a:r>
            <a:endParaRPr kumimoji="0" lang="ko-KR" altLang="en-US" sz="900">
              <a:latin typeface="맑은 고딕"/>
              <a:ea typeface="맑은 고딕"/>
            </a:endParaRPr>
          </a:p>
        </p:txBody>
      </p:sp>
      <p:grpSp>
        <p:nvGrpSpPr>
          <p:cNvPr id="62" name="그룹 61"/>
          <p:cNvGrpSpPr/>
          <p:nvPr/>
        </p:nvGrpSpPr>
        <p:grpSpPr>
          <a:xfrm rot="0">
            <a:off x="143742" y="1841919"/>
            <a:ext cx="3708178" cy="2714539"/>
            <a:chOff x="143742" y="1841919"/>
            <a:chExt cx="3708178" cy="2714539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3742" y="1847719"/>
              <a:ext cx="3678680" cy="2708739"/>
            </a:xfrm>
            <a:prstGeom prst="rect">
              <a:avLst/>
            </a:prstGeom>
          </p:spPr>
        </p:pic>
        <p:sp>
          <p:nvSpPr>
            <p:cNvPr id="64" name="타원 63"/>
            <p:cNvSpPr/>
            <p:nvPr/>
          </p:nvSpPr>
          <p:spPr>
            <a:xfrm>
              <a:off x="1556938" y="1841919"/>
              <a:ext cx="2124236" cy="8814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43"/>
            <p:cNvSpPr txBox="1"/>
            <p:nvPr/>
          </p:nvSpPr>
          <p:spPr>
            <a:xfrm>
              <a:off x="1367044" y="1959804"/>
              <a:ext cx="2484876" cy="667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/>
                  <a:ea typeface="굴림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900" b="0" spc="-150">
                  <a:latin typeface="맑은 고딕"/>
                  <a:ea typeface="맑은 고딕"/>
                </a:rPr>
                <a:t>나만의 방으로</a:t>
              </a:r>
              <a:endParaRPr lang="ko-KR" altLang="en-US" sz="1900" b="0" spc="-150">
                <a:latin typeface="맑은 고딕"/>
                <a:ea typeface="맑은 고딕"/>
              </a:endParaRPr>
            </a:p>
            <a:p>
              <a:pPr algn="ctr">
                <a:defRPr/>
              </a:pPr>
              <a:r>
                <a:rPr lang="ko-KR" altLang="en-US" sz="1900" b="0" spc="-150">
                  <a:latin typeface="맑은 고딕"/>
                  <a:ea typeface="맑은 고딕"/>
                </a:rPr>
                <a:t>더 꾸며 볼까</a:t>
              </a:r>
              <a:r>
                <a:rPr lang="en-US" altLang="ko-KR" sz="1900" b="0" spc="-150">
                  <a:latin typeface="맑은 고딕"/>
                  <a:ea typeface="맑은 고딕"/>
                </a:rPr>
                <a:t>?</a:t>
              </a:r>
              <a:endParaRPr lang="en-US" altLang="ko-KR" sz="1900" b="0" spc="-150">
                <a:latin typeface="맑은 고딕"/>
                <a:ea typeface="맑은 고딕"/>
              </a:endParaRPr>
            </a:p>
          </p:txBody>
        </p:sp>
      </p:grpSp>
      <p:pic>
        <p:nvPicPr>
          <p:cNvPr id="35" name="Picture 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6" name="직사각형 45"/>
          <p:cNvSpPr/>
          <p:nvPr/>
        </p:nvSpPr>
        <p:spPr>
          <a:xfrm>
            <a:off x="3916115" y="3784388"/>
            <a:ext cx="2974460" cy="67625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360000" algn="just">
              <a:spcBef>
                <a:spcPct val="50000"/>
              </a:spcBef>
              <a:defRPr/>
            </a:pPr>
            <a:r>
              <a:rPr lang="ko-KR" altLang="en-US" sz="1900" b="1" spc="-150">
                <a:solidFill>
                  <a:srgbClr val="0070c0"/>
                </a:solidFill>
                <a:latin typeface="맑은 고딕"/>
                <a:ea typeface="맑은 고딕"/>
              </a:rPr>
              <a:t>텔레비전이 있었으면 좋겠습니다</a:t>
            </a:r>
            <a:r>
              <a:rPr lang="en-US" altLang="ko-KR" sz="1900" b="1" spc="-150">
                <a:solidFill>
                  <a:srgbClr val="0070c0"/>
                </a:solidFill>
                <a:latin typeface="맑은 고딕"/>
                <a:ea typeface="맑은 고딕"/>
              </a:rPr>
              <a:t>.</a:t>
            </a:r>
            <a:endParaRPr lang="ko-KR" altLang="en-US" sz="1900" b="1" spc="-15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35143" y="3589639"/>
            <a:ext cx="360000" cy="355000"/>
          </a:xfrm>
          <a:prstGeom prst="rect">
            <a:avLst/>
          </a:prstGeom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3959932" y="3841419"/>
            <a:ext cx="327974" cy="2634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3577207" y="4312785"/>
            <a:ext cx="266700" cy="26193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직사각형 41"/>
          <p:cNvSpPr/>
          <p:nvPr/>
        </p:nvSpPr>
        <p:spPr>
          <a:xfrm>
            <a:off x="3916115" y="4556059"/>
            <a:ext cx="2974460" cy="63713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360000" algn="just">
              <a:spcBef>
                <a:spcPct val="50000"/>
              </a:spcBef>
              <a:defRPr/>
            </a:pPr>
            <a:r>
              <a:rPr lang="ko-KR" altLang="en-US" sz="1900" b="1" spc="-150">
                <a:solidFill>
                  <a:srgbClr val="0070c0"/>
                </a:solidFill>
                <a:latin typeface="맑은 고딕"/>
                <a:ea typeface="맑은 고딕"/>
              </a:rPr>
              <a:t>반려 식물을 놓고 싶습니다</a:t>
            </a:r>
            <a:r>
              <a:rPr lang="en-US" altLang="ko-KR" sz="1900" b="1" spc="-150">
                <a:solidFill>
                  <a:srgbClr val="0070c0"/>
                </a:solidFill>
                <a:latin typeface="맑은 고딕"/>
                <a:ea typeface="맑은 고딕"/>
              </a:rPr>
              <a:t>. </a:t>
            </a:r>
            <a:endParaRPr lang="ko-KR" altLang="en-US" sz="1900" b="1" spc="-15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35143" y="4385521"/>
            <a:ext cx="360000" cy="355000"/>
          </a:xfrm>
          <a:prstGeom prst="rect">
            <a:avLst/>
          </a:prstGeom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3959932" y="4592063"/>
            <a:ext cx="327974" cy="263454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36" name="Group 1072"/>
          <p:cNvGraphicFramePr>
            <a:graphicFrameLocks noGrp="1"/>
          </p:cNvGraphicFramePr>
          <p:nvPr/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Grid>
                <a:gridCol w="858104"/>
                <a:gridCol w="5830760"/>
              </a:tblGrid>
              <a:tr h="282949">
                <a:tc>
                  <a:txBody>
                    <a:bodyPr vert="horz" lIns="72000" tIns="0" rIns="0" bIns="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72000" tIns="0" rIns="0" bIns="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LH 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 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&gt; 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원본 삽화 폴더 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&gt; 7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단원 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&gt; (5</a:t>
                      </a:r>
                      <a:r>
                        <a:rPr kumimoji="0" lang="ko-KR" altLang="en-US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차시</a:t>
                      </a:r>
                      <a:r>
                        <a:rPr kumimoji="0"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)3-1-7.psd</a:t>
                      </a:r>
                      <a:endParaRPr kumimoji="0" lang="en-US" altLang="ko-KR" sz="10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35" name=""/>
          <p:cNvSpPr/>
          <p:nvPr/>
        </p:nvSpPr>
        <p:spPr>
          <a:xfrm>
            <a:off x="7452320" y="4977172"/>
            <a:ext cx="1116124" cy="11161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latin typeface="나눔바른고딕"/>
                <a:ea typeface="나눔바른고딕"/>
              </a:rPr>
              <a:t>완료</a:t>
            </a:r>
            <a:endParaRPr lang="ko-KR" altLang="en-US" sz="2000">
              <a:latin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Grid>
                <a:gridCol w="2016125"/>
              </a:tblGrid>
              <a:tr h="189064">
                <a:tc>
                  <a:txBody>
                    <a:bodyPr vert="horz" lIns="53929" tIns="25167" rIns="53929" bIns="25167" anchor="ctr" anchorCtr="0"/>
                    <a:p>
                      <a:pPr marL="0" marR="0" lvl="0" indent="0" algn="l" defTabSz="850900" rtl="0" eaLnBrk="1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0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73447" y="2052684"/>
            <a:ext cx="581427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>
                <a:latin typeface="맑은 고딕"/>
                <a:ea typeface="맑은 고딕"/>
              </a:rPr>
              <a:t>분수 개념을 이용하여 똑같이 나누어진 원으로 방학 계획표를 만들 수 있습니다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11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AutoNum type="arabicPeriod"/>
              <a:defRPr/>
            </a:pPr>
            <a:r>
              <a:rPr lang="en-US" altLang="ko-KR" sz="1000">
                <a:latin typeface="맑은 고딕"/>
                <a:ea typeface="맑은 고딕"/>
              </a:rPr>
              <a:t>[</a:t>
            </a:r>
            <a:r>
              <a:rPr lang="ko-KR" altLang="en-US" sz="1000">
                <a:latin typeface="맑은 고딕"/>
                <a:ea typeface="맑은 고딕"/>
              </a:rPr>
              <a:t>이번 시간에 배울 내용</a:t>
            </a:r>
            <a:r>
              <a:rPr lang="en-US" altLang="ko-KR" sz="1000">
                <a:latin typeface="맑은 고딕"/>
                <a:ea typeface="맑은 고딕"/>
              </a:rPr>
              <a:t>]</a:t>
            </a: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>
                <a:latin typeface="맑은 고딕"/>
                <a:ea typeface="맑은 고딕"/>
              </a:rPr>
              <a:t>준비물 클릭 시 박스 나타남</a:t>
            </a:r>
            <a:r>
              <a:rPr lang="en-US" altLang="ko-KR" sz="1000">
                <a:latin typeface="맑은 고딕"/>
                <a:ea typeface="맑은 고딕"/>
              </a:rPr>
              <a:t>. </a:t>
            </a:r>
            <a:r>
              <a:rPr lang="ko-KR" altLang="en-US" sz="1000">
                <a:latin typeface="맑은 고딕"/>
                <a:ea typeface="맑은 고딕"/>
              </a:rPr>
              <a:t>엑스 버튼으로 닫기</a:t>
            </a:r>
            <a:r>
              <a:rPr lang="en-US" altLang="ko-KR" sz="1000">
                <a:latin typeface="맑은 고딕"/>
                <a:ea typeface="맑은 고딕"/>
              </a:rPr>
              <a:t>.</a:t>
            </a: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buAutoNum type="arabicPeriod"/>
              <a:defRPr/>
            </a:pPr>
            <a:endParaRPr lang="en-US" altLang="ko-KR" sz="1000">
              <a:latin typeface="맑은 고딕"/>
              <a:ea typeface="맑은 고딕"/>
            </a:endParaRPr>
          </a:p>
          <a:p>
            <a:pPr marL="228600" indent="-228600" algn="just">
              <a:defRPr/>
            </a:pPr>
            <a:endParaRPr lang="en-US" altLang="ko-KR" sz="1000"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b="1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endParaRPr lang="ko-KR" altLang="en-US" sz="9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293531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latin typeface="맑은 고딕"/>
                <a:ea typeface="맑은 고딕"/>
              </a:rPr>
              <a:t>이번 시간에는 무엇을 배울까요</a:t>
            </a:r>
            <a:r>
              <a:rPr lang="en-US" altLang="ko-KR" sz="1400" b="1">
                <a:solidFill>
                  <a:schemeClr val="bg1"/>
                </a:solidFill>
                <a:latin typeface="맑은 고딕"/>
                <a:ea typeface="맑은 고딕"/>
              </a:rPr>
              <a:t>?</a:t>
            </a:r>
            <a:endParaRPr lang="ko-KR" alt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1719" y="2187910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296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latin typeface="맑은 고딕"/>
                <a:ea typeface="맑은 고딕"/>
              </a:rPr>
              <a:t>자</a:t>
            </a:r>
            <a:r>
              <a:rPr lang="en-US" altLang="ko-KR" sz="1400">
                <a:latin typeface="맑은 고딕"/>
                <a:ea typeface="맑은 고딕"/>
              </a:rPr>
              <a:t>, </a:t>
            </a:r>
            <a:r>
              <a:rPr lang="ko-KR" altLang="en-US" sz="1400">
                <a:latin typeface="맑은 고딕"/>
                <a:ea typeface="맑은 고딕"/>
              </a:rPr>
              <a:t>색연필</a:t>
            </a:r>
            <a:r>
              <a:rPr lang="en-US" altLang="ko-KR" sz="1400">
                <a:latin typeface="맑은 고딕"/>
                <a:ea typeface="맑은 고딕"/>
              </a:rPr>
              <a:t>, </a:t>
            </a:r>
            <a:r>
              <a:rPr lang="ko-KR" altLang="en-US" sz="1400">
                <a:latin typeface="맑은 고딕"/>
                <a:ea typeface="맑은 고딕"/>
              </a:rPr>
              <a:t>사인펜</a:t>
            </a:r>
            <a:r>
              <a:rPr lang="en-US" altLang="ko-KR" sz="1400">
                <a:latin typeface="맑은 고딕"/>
                <a:ea typeface="맑은 고딕"/>
              </a:rPr>
              <a:t>, </a:t>
            </a:r>
            <a:r>
              <a:rPr lang="ko-KR" altLang="en-US" sz="1400">
                <a:latin typeface="맑은 고딕"/>
                <a:ea typeface="맑은 고딕"/>
              </a:rPr>
              <a:t>풀</a:t>
            </a:r>
            <a:endParaRPr lang="en-US" altLang="ko-KR" sz="1400">
              <a:latin typeface="맑은 고딕"/>
              <a:ea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#1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/>
                <a:ea typeface="맑은 고딕"/>
              </a:rPr>
              <a:t>#2</a:t>
            </a:r>
            <a:endParaRPr lang="ko-KR" altLang="en-US" sz="11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3-1	</a:t>
            </a:r>
            <a:endParaRPr lang="en-US" altLang="ko-KR" sz="900"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3447" y="2723384"/>
            <a:ext cx="5814275" cy="665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>
                <a:latin typeface="맑은 고딕"/>
                <a:ea typeface="맑은 고딕"/>
              </a:rPr>
              <a:t>추가 구성품 등을 사용하여 나만의 방을 완성할 수 있습니다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51719" y="2858610"/>
            <a:ext cx="114300" cy="123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8"/>
          <p:cNvSpPr txBox="1">
            <a:spLocks noChangeArrowheads="1"/>
          </p:cNvSpPr>
          <p:nvPr/>
        </p:nvSpPr>
        <p:spPr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lang="en-US" altLang="ko-KR" sz="900">
                <a:latin typeface="맑은 고딕"/>
                <a:ea typeface="맑은 고딕"/>
              </a:rPr>
              <a:t>7. </a:t>
            </a:r>
            <a:r>
              <a:rPr lang="ko-KR" altLang="en-US" sz="900">
                <a:latin typeface="맑은 고딕"/>
                <a:ea typeface="맑은 고딕"/>
              </a:rPr>
              <a:t>창의</a:t>
            </a:r>
            <a:r>
              <a:rPr lang="ko-KR" altLang="en-US" sz="900"/>
              <a:t>ㆍ융합 프로젝트</a:t>
            </a:r>
            <a:endParaRPr lang="ko-KR" altLang="en-US" sz="900">
              <a:latin typeface="맑은 고딕"/>
              <a:ea typeface="맑은 고딕"/>
            </a:endParaRPr>
          </a:p>
        </p:txBody>
      </p:sp>
      <p:sp>
        <p:nvSpPr>
          <p:cNvPr id="23" name="직사각형 21"/>
          <p:cNvSpPr>
            <a:spLocks noChangeArrowheads="1"/>
          </p:cNvSpPr>
          <p:nvPr/>
        </p:nvSpPr>
        <p:spPr>
          <a:xfrm>
            <a:off x="7751762" y="115888"/>
            <a:ext cx="1392237" cy="387032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맑은 고딕"/>
                <a:ea typeface="맑은 고딕"/>
              </a:rPr>
              <a:t>suh_h_0301_07_0005</a:t>
            </a:r>
            <a:r>
              <a:rPr lang="en-US" altLang="ko-KR" sz="1000">
                <a:latin typeface="맑은 고딕"/>
                <a:ea typeface="맑은 고딕"/>
              </a:rPr>
              <a:t>_103_1</a:t>
            </a:r>
            <a:endParaRPr lang="ko-KR" altLang="en-US" sz="1000">
              <a:latin typeface="맑은 고딕"/>
              <a:ea typeface="맑은 고딕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>
              <a:defRPr/>
            </a:pPr>
            <a:r>
              <a:rPr kumimoji="0" lang="en-US" altLang="ko-KR" sz="900">
                <a:latin typeface="맑은 고딕"/>
                <a:ea typeface="맑은 고딕"/>
              </a:rPr>
              <a:t>05 </a:t>
            </a:r>
            <a:r>
              <a:rPr kumimoji="0" lang="ko-KR" altLang="en-US" sz="900">
                <a:latin typeface="맑은 고딕"/>
                <a:ea typeface="맑은 고딕"/>
              </a:rPr>
              <a:t>방학 계획표 만들고 내 방 완성하기</a:t>
            </a:r>
            <a:endParaRPr kumimoji="0" lang="ko-KR" altLang="en-US" sz="900">
              <a:latin typeface="맑은 고딕"/>
              <a:ea typeface="맑은 고딕"/>
            </a:endParaRPr>
          </a:p>
        </p:txBody>
      </p:sp>
      <p:sp>
        <p:nvSpPr>
          <p:cNvPr id="7172" name=""/>
          <p:cNvSpPr/>
          <p:nvPr/>
        </p:nvSpPr>
        <p:spPr>
          <a:xfrm>
            <a:off x="7452320" y="4977172"/>
            <a:ext cx="1116124" cy="11161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latin typeface="나눔바른고딕"/>
                <a:ea typeface="나눔바른고딕"/>
              </a:rPr>
              <a:t>완료</a:t>
            </a:r>
            <a:endParaRPr lang="ko-KR" altLang="en-US" sz="2000">
              <a:latin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FB8C918F-E0A0-4888-9F9A-9CD2B6FFB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88" y="2312876"/>
            <a:ext cx="3156072" cy="311843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위치 고정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약물은 정답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이미지와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같이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방학 계획표를 만들어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8">
            <a:extLst>
              <a:ext uri="{FF2B5EF4-FFF2-40B4-BE49-F238E27FC236}">
                <a16:creationId xmlns="" xmlns:a16="http://schemas.microsoft.com/office/drawing/2014/main" id="{2136FF0E-7777-48BA-B34F-4F65F814F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43">
            <a:extLst>
              <a:ext uri="{FF2B5EF4-FFF2-40B4-BE49-F238E27FC236}">
                <a16:creationId xmlns="" xmlns:a16="http://schemas.microsoft.com/office/drawing/2014/main" id="{8338D7B2-1135-4181-ADAF-64624B510DC4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방학 계획표에 잠자는 시간만큼 색칠해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2">
            <a:extLst>
              <a:ext uri="{FF2B5EF4-FFF2-40B4-BE49-F238E27FC236}">
                <a16:creationId xmlns="" xmlns:a16="http://schemas.microsoft.com/office/drawing/2014/main" id="{C2EC2CB7-79BD-4FE1-9710-E7ACE569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1">
            <a:extLst>
              <a:ext uri="{FF2B5EF4-FFF2-40B4-BE49-F238E27FC236}">
                <a16:creationId xmlns="" xmlns:a16="http://schemas.microsoft.com/office/drawing/2014/main" id="{B311C806-F2A1-4CDF-9596-FB8B7562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="" xmlns:a16="http://schemas.microsoft.com/office/drawing/2014/main" id="{A0B93F7D-DB87-4824-AF21-C92C82647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88E11F2B-7C07-4551-860A-C3B266E55439}"/>
              </a:ext>
            </a:extLst>
          </p:cNvPr>
          <p:cNvGrpSpPr/>
          <p:nvPr/>
        </p:nvGrpSpPr>
        <p:grpSpPr>
          <a:xfrm>
            <a:off x="3239852" y="1008083"/>
            <a:ext cx="1192876" cy="379283"/>
            <a:chOff x="3712108" y="1008083"/>
            <a:chExt cx="1192876" cy="379283"/>
          </a:xfrm>
        </p:grpSpPr>
        <p:pic>
          <p:nvPicPr>
            <p:cNvPr id="36" name="Picture 38">
              <a:extLst>
                <a:ext uri="{FF2B5EF4-FFF2-40B4-BE49-F238E27FC236}">
                  <a16:creationId xmlns="" xmlns:a16="http://schemas.microsoft.com/office/drawing/2014/main" id="{928A3365-D365-434F-AD0A-BF70D54C8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102066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3522E103-F48A-4BCD-A004-80B089E2CBC9}"/>
                </a:ext>
              </a:extLst>
            </p:cNvPr>
            <p:cNvSpPr txBox="1"/>
            <p:nvPr/>
          </p:nvSpPr>
          <p:spPr>
            <a:xfrm>
              <a:off x="3712108" y="1075497"/>
              <a:ext cx="11928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F96264C7-70E8-493B-9F1C-044993D1A788}"/>
              </a:ext>
            </a:extLst>
          </p:cNvPr>
          <p:cNvSpPr/>
          <p:nvPr/>
        </p:nvSpPr>
        <p:spPr>
          <a:xfrm>
            <a:off x="4378507" y="9244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43C76D-16E4-41BD-AF53-31D1419FE9F4}"/>
              </a:ext>
            </a:extLst>
          </p:cNvPr>
          <p:cNvSpPr/>
          <p:nvPr/>
        </p:nvSpPr>
        <p:spPr>
          <a:xfrm>
            <a:off x="4378507" y="2312876"/>
            <a:ext cx="664688" cy="7560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4398EBC3-9740-436D-A7E2-6B98D035D01D}"/>
              </a:ext>
            </a:extLst>
          </p:cNvPr>
          <p:cNvSpPr/>
          <p:nvPr/>
        </p:nvSpPr>
        <p:spPr>
          <a:xfrm>
            <a:off x="4878418" y="28380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31AF4856-59F7-4F0D-9143-B47EF5DE50C3}"/>
              </a:ext>
            </a:extLst>
          </p:cNvPr>
          <p:cNvSpPr/>
          <p:nvPr/>
        </p:nvSpPr>
        <p:spPr>
          <a:xfrm>
            <a:off x="5227030" y="11234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821F696F-1950-4ABD-9322-32BA63843CA8}"/>
              </a:ext>
            </a:extLst>
          </p:cNvPr>
          <p:cNvSpPr/>
          <p:nvPr/>
        </p:nvSpPr>
        <p:spPr>
          <a:xfrm>
            <a:off x="6343322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C0EE0EC5-8A66-4255-9CF9-239339F6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870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DABA1DD-BE5B-4463-8ED5-3DB2FE4638C6}"/>
              </a:ext>
            </a:extLst>
          </p:cNvPr>
          <p:cNvSpPr/>
          <p:nvPr/>
        </p:nvSpPr>
        <p:spPr>
          <a:xfrm>
            <a:off x="5792609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D9C7F88-2BA5-4DF8-BD77-52195AB53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632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388A8A0D-8D64-4C3B-ACCA-2E7162E44C50}"/>
              </a:ext>
            </a:extLst>
          </p:cNvPr>
          <p:cNvSpPr/>
          <p:nvPr/>
        </p:nvSpPr>
        <p:spPr>
          <a:xfrm>
            <a:off x="5243896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06500568-3627-4685-9215-98985CAEC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444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5696429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5149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7_4_1_01.png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087724" y="2564904"/>
            <a:ext cx="432048" cy="35481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>
            <a:extLst>
              <a:ext uri="{FF2B5EF4-FFF2-40B4-BE49-F238E27FC236}">
                <a16:creationId xmlns="" xmlns:a16="http://schemas.microsoft.com/office/drawing/2014/main" id="{7AAB8DA3-56E2-4753-926D-8B67B777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88" y="2564904"/>
            <a:ext cx="383429" cy="3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/>
          <p:cNvSpPr/>
          <p:nvPr/>
        </p:nvSpPr>
        <p:spPr>
          <a:xfrm>
            <a:off x="1727200" y="27588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26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정답 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전체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위치 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696429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방학 계획표를 만들어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8">
            <a:extLst>
              <a:ext uri="{FF2B5EF4-FFF2-40B4-BE49-F238E27FC236}">
                <a16:creationId xmlns="" xmlns:a16="http://schemas.microsoft.com/office/drawing/2014/main" id="{2136FF0E-7777-48BA-B34F-4F65F814F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43">
            <a:extLst>
              <a:ext uri="{FF2B5EF4-FFF2-40B4-BE49-F238E27FC236}">
                <a16:creationId xmlns="" xmlns:a16="http://schemas.microsoft.com/office/drawing/2014/main" id="{8338D7B2-1135-4181-ADAF-64624B510DC4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색칠한 부분을 분수로 나타내면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2">
            <a:extLst>
              <a:ext uri="{FF2B5EF4-FFF2-40B4-BE49-F238E27FC236}">
                <a16:creationId xmlns="" xmlns:a16="http://schemas.microsoft.com/office/drawing/2014/main" id="{C2EC2CB7-79BD-4FE1-9710-E7ACE569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1">
            <a:extLst>
              <a:ext uri="{FF2B5EF4-FFF2-40B4-BE49-F238E27FC236}">
                <a16:creationId xmlns="" xmlns:a16="http://schemas.microsoft.com/office/drawing/2014/main" id="{B311C806-F2A1-4CDF-9596-FB8B7562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="" xmlns:a16="http://schemas.microsoft.com/office/drawing/2014/main" id="{A0B93F7D-DB87-4824-AF21-C92C82647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88E11F2B-7C07-4551-860A-C3B266E55439}"/>
              </a:ext>
            </a:extLst>
          </p:cNvPr>
          <p:cNvGrpSpPr/>
          <p:nvPr/>
        </p:nvGrpSpPr>
        <p:grpSpPr>
          <a:xfrm>
            <a:off x="3239852" y="1008083"/>
            <a:ext cx="1192876" cy="379283"/>
            <a:chOff x="3712108" y="1008083"/>
            <a:chExt cx="1192876" cy="379283"/>
          </a:xfrm>
        </p:grpSpPr>
        <p:pic>
          <p:nvPicPr>
            <p:cNvPr id="36" name="Picture 38">
              <a:extLst>
                <a:ext uri="{FF2B5EF4-FFF2-40B4-BE49-F238E27FC236}">
                  <a16:creationId xmlns="" xmlns:a16="http://schemas.microsoft.com/office/drawing/2014/main" id="{928A3365-D365-434F-AD0A-BF70D54C8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102066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3522E103-F48A-4BCD-A004-80B089E2CBC9}"/>
                </a:ext>
              </a:extLst>
            </p:cNvPr>
            <p:cNvSpPr txBox="1"/>
            <p:nvPr/>
          </p:nvSpPr>
          <p:spPr>
            <a:xfrm>
              <a:off x="3712108" y="1094547"/>
              <a:ext cx="11928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03752EDF-0EDA-490D-AF83-CAD690804806}"/>
              </a:ext>
            </a:extLst>
          </p:cNvPr>
          <p:cNvSpPr/>
          <p:nvPr/>
        </p:nvSpPr>
        <p:spPr>
          <a:xfrm>
            <a:off x="316570" y="17297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10A06DA4-A1DA-494E-BCA1-271BDBD9AA62}"/>
              </a:ext>
            </a:extLst>
          </p:cNvPr>
          <p:cNvSpPr/>
          <p:nvPr/>
        </p:nvSpPr>
        <p:spPr>
          <a:xfrm>
            <a:off x="6343322" y="140066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004ED1C9-90E9-4A0B-A940-0EDC1ABAB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870" y="1340768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5968C4D0-B73A-444A-89BE-F8F0E3270503}"/>
              </a:ext>
            </a:extLst>
          </p:cNvPr>
          <p:cNvSpPr/>
          <p:nvPr/>
        </p:nvSpPr>
        <p:spPr>
          <a:xfrm>
            <a:off x="5792609" y="140228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1EC676EB-BDA9-4E01-A576-9BB00A99B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632" y="1345131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23EF5A24-B238-4F9A-8D89-CFB68AAC0BE0}"/>
              </a:ext>
            </a:extLst>
          </p:cNvPr>
          <p:cNvSpPr/>
          <p:nvPr/>
        </p:nvSpPr>
        <p:spPr>
          <a:xfrm>
            <a:off x="5243896" y="140349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39586108-1982-478E-96CE-F1B7B0539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380" y="1353123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7FC0045F-31A0-4081-BDFF-28B445253959}"/>
              </a:ext>
            </a:extLst>
          </p:cNvPr>
          <p:cNvSpPr txBox="1"/>
          <p:nvPr/>
        </p:nvSpPr>
        <p:spPr>
          <a:xfrm>
            <a:off x="3678799" y="2123564"/>
            <a:ext cx="78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20FDF169-B53C-4B7B-B087-C152B212DA86}"/>
              </a:ext>
            </a:extLst>
          </p:cNvPr>
          <p:cNvCxnSpPr/>
          <p:nvPr/>
        </p:nvCxnSpPr>
        <p:spPr bwMode="auto">
          <a:xfrm>
            <a:off x="3732845" y="2132856"/>
            <a:ext cx="648916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DFA8966C-CCA0-40F3-A894-905A42EF939B}"/>
              </a:ext>
            </a:extLst>
          </p:cNvPr>
          <p:cNvGrpSpPr/>
          <p:nvPr/>
        </p:nvGrpSpPr>
        <p:grpSpPr>
          <a:xfrm>
            <a:off x="3766699" y="1520788"/>
            <a:ext cx="802871" cy="556221"/>
            <a:chOff x="1772364" y="4175320"/>
            <a:chExt cx="802871" cy="556221"/>
          </a:xfrm>
        </p:grpSpPr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4B7E837A-799C-4B27-B67F-7997264BD115}"/>
                </a:ext>
              </a:extLst>
            </p:cNvPr>
            <p:cNvSpPr/>
            <p:nvPr/>
          </p:nvSpPr>
          <p:spPr bwMode="auto">
            <a:xfrm>
              <a:off x="1772364" y="4329100"/>
              <a:ext cx="60019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9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="" xmlns:a16="http://schemas.microsoft.com/office/drawing/2014/main" id="{04DFEB02-E3EA-4EEB-B078-245C6B248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6DC970EA-C062-471F-9674-4286E2B535F4}"/>
              </a:ext>
            </a:extLst>
          </p:cNvPr>
          <p:cNvSpPr/>
          <p:nvPr/>
        </p:nvSpPr>
        <p:spPr>
          <a:xfrm>
            <a:off x="4355976" y="1916832"/>
            <a:ext cx="891591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96520712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38100" cap="flat" cmpd="sng" algn="ctr">
          <a:solidFill>
            <a:schemeClr val="tx1"/>
          </a:solidFill>
          <a:prstDash val="solid"/>
          <a:round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sigongtech</ep:Company>
  <ep:Words>1023</ep:Words>
  <ep:PresentationFormat>화면 슬라이드 쇼(4:3)</ep:PresentationFormat>
  <ep:Paragraphs>360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3_기본 디자인</vt:lpstr>
      <vt:lpstr>PowerPoint 프레젠테이션</vt:lpstr>
      <vt:lpstr>PowerPoint 프레젠테이션</vt:lpstr>
      <vt:lpstr>슬라이드 3</vt:lpstr>
      <vt:lpstr>슬라이드 4</vt:lpstr>
      <vt:lpstr>슬라이드 5</vt:lpstr>
      <vt:lpstr>슬라이드 6</vt:lpstr>
      <vt:lpstr>슬라이드 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2008-07-15T12:19:11.000</dcterms:created>
  <dc:creator>김현주</dc:creator>
  <cp:lastModifiedBy>user</cp:lastModifiedBy>
  <dcterms:modified xsi:type="dcterms:W3CDTF">2022-04-14T23:45:19.447</dcterms:modified>
  <cp:revision>7634</cp:revision>
  <dc:title>슬라이드 1</dc:title>
  <cp:version>1000.0000.01</cp:version>
</cp:coreProperties>
</file>